
<file path=[Content_Types].xml><?xml version="1.0" encoding="utf-8"?>
<Types xmlns="http://schemas.openxmlformats.org/package/2006/content-types">
  <Default ContentType="application/x-fontdata" Extension="fntdata"/>
  <Default ContentType="image/png" Extension="png"/>
  <Default ContentType="application/vnd.openxmlformats-package.relationships+xml" Extension="rels"/>
  <Default ContentType="application/xml" Extension="xml"/>
  <Override ContentType="application/vnd.openxmlformats-officedocument.presentationml.notesMaster+xml" PartName="/ppt/notesMasters/notesMaster1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8.xml"/>
  <Override ContentType="application/vnd.openxmlformats-officedocument.presentationml.presProps+xml" PartName="/ppt/presProps.xml"/>
  <Override ContentType="application/vnd.openxmlformats-officedocument.presentationml.presentation.main+xml" PartName="/ppt/presentation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4.xml"/>
  <Override ContentType="application/vnd.openxmlformats-officedocument.presentationml.slide+xml" PartName="/ppt/slides/slide5.xml"/>
  <Override ContentType="application/vnd.openxmlformats-officedocument.presentationml.slide+xml" PartName="/ppt/slides/slide6.xml"/>
  <Override ContentType="application/vnd.openxmlformats-officedocument.presentationml.slide+xml" PartName="/ppt/slides/slide7.xml"/>
  <Override ContentType="application/vnd.openxmlformats-officedocument.presentationml.slide+xml" PartName="/ppt/slides/slide8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viewProps+xml" PartName="/ppt/view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</p:sldIdLst>
  <p:sldSz cy="5143500" cx="9144000"/>
  <p:notesSz cx="6858000" cy="9144000"/>
  <p:embeddedFontLst>
    <p:embeddedFont>
      <p:font typeface="Roboto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Roboto-bold.fntdata"/><Relationship Id="rId14" Type="http://schemas.openxmlformats.org/officeDocument/2006/relationships/font" Target="fonts/Roboto-regular.fntdata"/><Relationship Id="rId17" Type="http://schemas.openxmlformats.org/officeDocument/2006/relationships/font" Target="fonts/Roboto-boldItalic.fntdata"/><Relationship Id="rId16" Type="http://schemas.openxmlformats.org/officeDocument/2006/relationships/font" Target="fonts/Roboto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6e54593114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6e54593114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6cb625fffe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6cb625fffe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cb625fffe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6cb625fffe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6cb625fffe_0_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6cb625fffe_0_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760eb46280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760eb46280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6cb625fffe_0_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6cb625fffe_0_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6e54593114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6e54593114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4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59" name="Google Shape;59;p11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0" name="Google Shape;60;p1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bg>
      <p:bgPr>
        <a:solidFill>
          <a:schemeClr val="accent4"/>
        </a:solidFill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17" name="Google Shape;17;p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" name="Google Shape;20;p4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" name="Google Shape;21;p4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" name="Google Shape;26;p5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" name="Google Shape;27;p5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8" name="Google Shape;28;p5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9" name="Google Shape;29;p5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0" name="Google Shape;30;p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" name="Google Shape;33;p6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" name="Google Shape;34;p6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35" name="Google Shape;35;p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" name="Google Shape;38;p7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" name="Google Shape;39;p7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1" name="Google Shape;41;p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8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44" name="Google Shape;44;p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" name="Google Shape;47;p9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8" name="Google Shape;48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9" name="Google Shape;49;p9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50" name="Google Shape;50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1" name="Google Shape;51;p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0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4" name="Google Shape;54;p10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0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56" name="Google Shape;56;p1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terial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1.png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Relationship Id="rId3" Type="http://schemas.openxmlformats.org/officeDocument/2006/relationships/hyperlink" Target="https://livesintransit.org" TargetMode="External"/><Relationship Id="rId4" Type="http://schemas.openxmlformats.org/officeDocument/2006/relationships/hyperlink" Target="http://gitlab.uzh.ch/lit/lit-plantation-lives" TargetMode="Externa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Relationship Id="rId3" Type="http://schemas.openxmlformats.org/officeDocument/2006/relationships/hyperlink" Target="https://gitlab.uzh.ch/lit/digizeit/issues/3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3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Git, GitHub, GitLab</a:t>
            </a:r>
            <a:endParaRPr/>
          </a:p>
        </p:txBody>
      </p:sp>
      <p:sp>
        <p:nvSpPr>
          <p:cNvPr id="68" name="Google Shape;68;p13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n"/>
              <a:t>Really cool tools for distributed collaboration and version control</a:t>
            </a:r>
            <a:endParaRPr i="1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i="1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n"/>
              <a:t>Danny McDonald</a:t>
            </a:r>
            <a:endParaRPr i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4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Get git?</a:t>
            </a:r>
            <a:endParaRPr/>
          </a:p>
        </p:txBody>
      </p:sp>
      <p:sp>
        <p:nvSpPr>
          <p:cNvPr id="74" name="Google Shape;74;p14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n"/>
              <a:t>Open terminal, type </a:t>
            </a:r>
            <a:endParaRPr i="1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i="1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n"/>
              <a:t>git clone https://github.com/octocat/Hello-World</a:t>
            </a:r>
            <a:endParaRPr i="1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5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Increasingly digitised world and work</a:t>
            </a:r>
            <a:endParaRPr/>
          </a:p>
        </p:txBody>
      </p:sp>
      <p:sp>
        <p:nvSpPr>
          <p:cNvPr id="80" name="Google Shape;80;p15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/>
              <a:t>Digitised life </a:t>
            </a:r>
            <a:r>
              <a:rPr lang="en" sz="2000"/>
              <a:t>means a greater need for researchers (among others) to:</a:t>
            </a:r>
            <a:endParaRPr sz="2000"/>
          </a:p>
          <a:p>
            <a:pPr indent="-355600" lvl="0" marL="457200" rtl="0" algn="l">
              <a:spcBef>
                <a:spcPts val="160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Use online/digital tools and data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Leverage emerging computational methods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Collaborate digitally/remotely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Communicate with the public via social media, in news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Discover novel ways to learn and teach</a:t>
            </a:r>
            <a:endParaRPr sz="20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Git</a:t>
            </a:r>
            <a:endParaRPr/>
          </a:p>
        </p:txBody>
      </p:sp>
      <p:sp>
        <p:nvSpPr>
          <p:cNvPr id="86" name="Google Shape;86;p16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68300" lvl="0" marL="457200" rtl="0" algn="l">
              <a:spcBef>
                <a:spcPts val="0"/>
              </a:spcBef>
              <a:spcAft>
                <a:spcPts val="0"/>
              </a:spcAft>
              <a:buSzPts val="2200"/>
              <a:buChar char="●"/>
            </a:pPr>
            <a:r>
              <a:rPr lang="en" sz="2200"/>
              <a:t>A </a:t>
            </a:r>
            <a:r>
              <a:rPr b="1" lang="en" sz="2200"/>
              <a:t>distributed version-control system</a:t>
            </a:r>
            <a:r>
              <a:rPr lang="en" sz="2200"/>
              <a:t> for tracking changes in source code during software development</a:t>
            </a:r>
            <a:endParaRPr sz="2200"/>
          </a:p>
          <a:p>
            <a:pPr indent="-368300" lvl="0" marL="457200" rtl="0" algn="l">
              <a:spcBef>
                <a:spcPts val="0"/>
              </a:spcBef>
              <a:spcAft>
                <a:spcPts val="0"/>
              </a:spcAft>
              <a:buSzPts val="2200"/>
              <a:buChar char="●"/>
            </a:pPr>
            <a:r>
              <a:rPr lang="en" sz="2200"/>
              <a:t>Designed for coordinating work among programmers, but it can be used to track changes in </a:t>
            </a:r>
            <a:r>
              <a:rPr b="1" lang="en" sz="2200"/>
              <a:t>any set of files</a:t>
            </a:r>
            <a:r>
              <a:rPr lang="en" sz="2200"/>
              <a:t>.</a:t>
            </a:r>
            <a:endParaRPr sz="2200"/>
          </a:p>
          <a:p>
            <a:pPr indent="-368300" lvl="0" marL="457200" rtl="0" algn="l">
              <a:spcBef>
                <a:spcPts val="0"/>
              </a:spcBef>
              <a:spcAft>
                <a:spcPts val="0"/>
              </a:spcAft>
              <a:buSzPts val="2200"/>
              <a:buChar char="●"/>
            </a:pPr>
            <a:r>
              <a:rPr lang="en" sz="2200"/>
              <a:t>Free (in both senses), open-source, </a:t>
            </a:r>
            <a:r>
              <a:rPr b="1" lang="en" sz="2200"/>
              <a:t>command-line</a:t>
            </a:r>
            <a:r>
              <a:rPr lang="en" sz="2200"/>
              <a:t> software</a:t>
            </a:r>
            <a:endParaRPr sz="2200"/>
          </a:p>
          <a:p>
            <a:pPr indent="-368300" lvl="0" marL="457200" rtl="0" algn="l">
              <a:spcBef>
                <a:spcPts val="0"/>
              </a:spcBef>
              <a:spcAft>
                <a:spcPts val="0"/>
              </a:spcAft>
              <a:buSzPts val="2200"/>
              <a:buChar char="●"/>
            </a:pPr>
            <a:r>
              <a:rPr lang="en" sz="2200"/>
              <a:t>You might want to start with a </a:t>
            </a:r>
            <a:r>
              <a:rPr b="1" lang="en" sz="2200"/>
              <a:t>graphical interface</a:t>
            </a:r>
            <a:r>
              <a:rPr lang="en" sz="2200"/>
              <a:t>, like </a:t>
            </a:r>
            <a:r>
              <a:rPr i="1" lang="en" sz="2200"/>
              <a:t>Atom</a:t>
            </a:r>
            <a:r>
              <a:rPr lang="en" sz="2200"/>
              <a:t> or </a:t>
            </a:r>
            <a:r>
              <a:rPr i="1" lang="en" sz="2200"/>
              <a:t>GitHub</a:t>
            </a:r>
            <a:r>
              <a:rPr lang="en" sz="2200"/>
              <a:t> </a:t>
            </a:r>
            <a:r>
              <a:rPr i="1" lang="en" sz="2200"/>
              <a:t>Desktop</a:t>
            </a:r>
            <a:endParaRPr sz="22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7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GitHub/GitLab</a:t>
            </a:r>
            <a:endParaRPr/>
          </a:p>
        </p:txBody>
      </p:sp>
      <p:sp>
        <p:nvSpPr>
          <p:cNvPr id="92" name="Google Shape;92;p17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>
                <a:solidFill>
                  <a:srgbClr val="222222"/>
                </a:solidFill>
                <a:highlight>
                  <a:srgbClr val="FFFFFF"/>
                </a:highlight>
              </a:rPr>
              <a:t>GitHub is a global company that provides </a:t>
            </a:r>
            <a:r>
              <a:rPr b="1" lang="en" sz="2000">
                <a:solidFill>
                  <a:srgbClr val="222222"/>
                </a:solidFill>
                <a:highlight>
                  <a:srgbClr val="FFFFFF"/>
                </a:highlight>
              </a:rPr>
              <a:t>hosting</a:t>
            </a:r>
            <a:r>
              <a:rPr lang="en" sz="2000">
                <a:solidFill>
                  <a:srgbClr val="222222"/>
                </a:solidFill>
                <a:highlight>
                  <a:srgbClr val="FFFFFF"/>
                </a:highlight>
              </a:rPr>
              <a:t> for software development version control using Git. It is a </a:t>
            </a:r>
            <a:r>
              <a:rPr b="1" lang="en" sz="2000">
                <a:solidFill>
                  <a:srgbClr val="222222"/>
                </a:solidFill>
                <a:highlight>
                  <a:srgbClr val="FFFFFF"/>
                </a:highlight>
              </a:rPr>
              <a:t>subsidiary of Microsoft</a:t>
            </a:r>
            <a:r>
              <a:rPr lang="en" sz="2000">
                <a:solidFill>
                  <a:srgbClr val="222222"/>
                </a:solidFill>
                <a:highlight>
                  <a:srgbClr val="FFFFFF"/>
                </a:highlight>
              </a:rPr>
              <a:t>, which acquired the company in 2018 for $7.5 billion</a:t>
            </a:r>
            <a:endParaRPr sz="2000">
              <a:solidFill>
                <a:srgbClr val="222222"/>
              </a:solidFill>
              <a:highlight>
                <a:srgbClr val="FFFFFF"/>
              </a:highlight>
            </a:endParaRPr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>
                <a:solidFill>
                  <a:srgbClr val="222222"/>
                </a:solidFill>
                <a:highlight>
                  <a:srgbClr val="FFFFFF"/>
                </a:highlight>
              </a:rPr>
              <a:t>GitLab looks a lot like GitHub, but it is </a:t>
            </a:r>
            <a:r>
              <a:rPr b="1" lang="en" sz="2000">
                <a:solidFill>
                  <a:srgbClr val="222222"/>
                </a:solidFill>
                <a:highlight>
                  <a:srgbClr val="FFFFFF"/>
                </a:highlight>
              </a:rPr>
              <a:t>open-source</a:t>
            </a:r>
            <a:r>
              <a:rPr lang="en" sz="2000">
                <a:solidFill>
                  <a:srgbClr val="222222"/>
                </a:solidFill>
                <a:highlight>
                  <a:srgbClr val="FFFFFF"/>
                </a:highlight>
              </a:rPr>
              <a:t> and you can host your own “instance” (as UZH does)</a:t>
            </a:r>
            <a:endParaRPr sz="2000">
              <a:solidFill>
                <a:srgbClr val="222222"/>
              </a:solidFill>
              <a:highlight>
                <a:srgbClr val="FFFFFF"/>
              </a:highlight>
            </a:endParaRPr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Clr>
                <a:srgbClr val="222222"/>
              </a:buClr>
              <a:buSzPts val="2000"/>
              <a:buChar char="●"/>
            </a:pPr>
            <a:r>
              <a:rPr lang="en" sz="2000">
                <a:solidFill>
                  <a:srgbClr val="222222"/>
                </a:solidFill>
                <a:highlight>
                  <a:srgbClr val="FFFFFF"/>
                </a:highlight>
              </a:rPr>
              <a:t>Both extend the user experience of Git with various “productivity tools”, such as issue trackers, wikis, etc.</a:t>
            </a:r>
            <a:endParaRPr sz="2000">
              <a:solidFill>
                <a:srgbClr val="222222"/>
              </a:solidFill>
              <a:highlight>
                <a:srgbClr val="FFFFFF"/>
              </a:highlight>
            </a:endParaRPr>
          </a:p>
          <a:p>
            <a:pPr indent="0" lvl="0" marL="45720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2000">
              <a:solidFill>
                <a:srgbClr val="222222"/>
              </a:solidFill>
              <a:highlight>
                <a:srgbClr val="FFFFFF"/>
              </a:highlight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8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 git workflow (seems convoluted)</a:t>
            </a:r>
            <a:endParaRPr/>
          </a:p>
        </p:txBody>
      </p:sp>
      <p:pic>
        <p:nvPicPr>
          <p:cNvPr id="98" name="Google Shape;98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106100" y="1901575"/>
            <a:ext cx="7257825" cy="28767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19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n"/>
              <a:t>Example project: </a:t>
            </a:r>
            <a:r>
              <a:rPr i="1" lang="en"/>
              <a:t>Lives in Transit</a:t>
            </a:r>
            <a:endParaRPr/>
          </a:p>
        </p:txBody>
      </p:sp>
      <p:sp>
        <p:nvSpPr>
          <p:cNvPr id="104" name="Google Shape;104;p19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We use all Git for various components of </a:t>
            </a:r>
            <a:r>
              <a:rPr i="1" lang="en" sz="2400" u="sng">
                <a:solidFill>
                  <a:schemeClr val="hlink"/>
                </a:solidFill>
                <a:hlinkClick r:id="rId3"/>
              </a:rPr>
              <a:t>Lives in Transit</a:t>
            </a:r>
            <a:r>
              <a:rPr lang="en" sz="2400"/>
              <a:t>:</a:t>
            </a:r>
            <a:endParaRPr sz="2400"/>
          </a:p>
          <a:p>
            <a:pPr indent="-381000" lvl="0" marL="457200" rtl="0" algn="l">
              <a:spcBef>
                <a:spcPts val="160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Frontend: the website, the way games appear (vue.js)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Backend: serving and storing content and data (Java)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Content: </a:t>
            </a:r>
            <a:r>
              <a:rPr lang="en" sz="2400" u="sng">
                <a:solidFill>
                  <a:schemeClr val="hlink"/>
                </a:solidFill>
                <a:hlinkClick r:id="rId4"/>
              </a:rPr>
              <a:t>JSON format files</a:t>
            </a:r>
            <a:r>
              <a:rPr lang="en" sz="2400"/>
              <a:t>, plus audiovisual content</a:t>
            </a:r>
            <a:endParaRPr sz="24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0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en"/>
              <a:t>Hands-on</a:t>
            </a:r>
            <a:endParaRPr/>
          </a:p>
        </p:txBody>
      </p:sp>
      <p:sp>
        <p:nvSpPr>
          <p:cNvPr id="110" name="Google Shape;110;p20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AutoNum type="arabicPeriod"/>
            </a:pPr>
            <a:r>
              <a:rPr lang="en" sz="2000"/>
              <a:t>Log into UZH GitLab (gitlab.uzh.ch) / get Atom (atom.io)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AutoNum type="arabicPeriod"/>
            </a:pPr>
            <a:r>
              <a:rPr b="1" lang="en" sz="2000"/>
              <a:t>Fork</a:t>
            </a:r>
            <a:r>
              <a:rPr lang="en" sz="2000"/>
              <a:t> our digizeit repo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AutoNum type="arabicPeriod"/>
            </a:pPr>
            <a:r>
              <a:rPr lang="en" sz="2000"/>
              <a:t>Add SSH key to your profile (see </a:t>
            </a:r>
            <a:r>
              <a:rPr lang="en" sz="1100" u="sng">
                <a:solidFill>
                  <a:schemeClr val="hlink"/>
                </a:solidFill>
                <a:latin typeface="Arial"/>
                <a:ea typeface="Arial"/>
                <a:cs typeface="Arial"/>
                <a:sym typeface="Arial"/>
                <a:hlinkClick r:id="rId3"/>
              </a:rPr>
              <a:t>https://gitlab.uzh.ch/lit/digizeit/issues/3</a:t>
            </a:r>
            <a:r>
              <a:rPr lang="en" sz="2000"/>
              <a:t>)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AutoNum type="arabicPeriod"/>
            </a:pPr>
            <a:r>
              <a:rPr lang="en" sz="2000"/>
              <a:t>Add a file to the </a:t>
            </a:r>
            <a:r>
              <a:rPr b="1" lang="en" sz="2000"/>
              <a:t>week2 </a:t>
            </a:r>
            <a:r>
              <a:rPr lang="en" sz="2000"/>
              <a:t>folder describing initial ideas for your project in April and/or some key issues in digital history that you’d like to learn more about this semester (i.e. </a:t>
            </a:r>
            <a:r>
              <a:rPr b="1" lang="en" sz="2000"/>
              <a:t>add</a:t>
            </a:r>
            <a:r>
              <a:rPr lang="en" sz="2000"/>
              <a:t>, </a:t>
            </a:r>
            <a:r>
              <a:rPr b="1" lang="en" sz="2000"/>
              <a:t>commit</a:t>
            </a:r>
            <a:r>
              <a:rPr lang="en" sz="2000"/>
              <a:t>, </a:t>
            </a:r>
            <a:r>
              <a:rPr b="1" lang="en" sz="2000"/>
              <a:t>push</a:t>
            </a:r>
            <a:endParaRPr b="1"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AutoNum type="arabicPeriod"/>
            </a:pPr>
            <a:r>
              <a:rPr lang="en" sz="2000"/>
              <a:t>Make a merge request</a:t>
            </a:r>
            <a:endParaRPr sz="20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