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sldIdLst>
    <p:sldId id="256" r:id="rId5"/>
    <p:sldId id="265" r:id="rId6"/>
    <p:sldId id="257" r:id="rId7"/>
    <p:sldId id="258" r:id="rId8"/>
    <p:sldId id="259" r:id="rId9"/>
    <p:sldId id="260" r:id="rId10"/>
    <p:sldId id="261" r:id="rId11"/>
    <p:sldId id="264" r:id="rId12"/>
    <p:sldId id="26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4FB"/>
    <a:srgbClr val="A9B0FB"/>
    <a:srgbClr val="FBCAE9"/>
    <a:srgbClr val="FBB589"/>
    <a:srgbClr val="002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374163-A64B-4A49-9BBD-EA92AAAB7EAF}" v="155" dt="2025-03-13T11:56:29.0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3"/>
  </p:normalViewPr>
  <p:slideViewPr>
    <p:cSldViewPr snapToGrid="0">
      <p:cViewPr varScale="1">
        <p:scale>
          <a:sx n="115" d="100"/>
          <a:sy n="115" d="100"/>
        </p:scale>
        <p:origin x="101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ni Benvenga" userId="b23a7994-153f-4f39-9c18-7dd05611ac29" providerId="ADAL" clId="{26374163-A64B-4A49-9BBD-EA92AAAB7EAF}"/>
    <pc:docChg chg="custSel modSld">
      <pc:chgData name="Vanni Benvenga" userId="b23a7994-153f-4f39-9c18-7dd05611ac29" providerId="ADAL" clId="{26374163-A64B-4A49-9BBD-EA92AAAB7EAF}" dt="2025-03-13T11:56:36.630" v="163" actId="14100"/>
      <pc:docMkLst>
        <pc:docMk/>
      </pc:docMkLst>
      <pc:sldChg chg="modSp mod modAnim">
        <pc:chgData name="Vanni Benvenga" userId="b23a7994-153f-4f39-9c18-7dd05611ac29" providerId="ADAL" clId="{26374163-A64B-4A49-9BBD-EA92AAAB7EAF}" dt="2025-03-13T06:25:39.695" v="129" actId="20577"/>
        <pc:sldMkLst>
          <pc:docMk/>
          <pc:sldMk cId="1815542171" sldId="257"/>
        </pc:sldMkLst>
        <pc:spChg chg="mod">
          <ac:chgData name="Vanni Benvenga" userId="b23a7994-153f-4f39-9c18-7dd05611ac29" providerId="ADAL" clId="{26374163-A64B-4A49-9BBD-EA92AAAB7EAF}" dt="2025-03-13T06:24:41.421" v="121" actId="122"/>
          <ac:spMkLst>
            <pc:docMk/>
            <pc:sldMk cId="1815542171" sldId="257"/>
            <ac:spMk id="3" creationId="{1EF0DAB7-F92B-248B-0CF1-5E09F393F4DA}"/>
          </ac:spMkLst>
        </pc:spChg>
        <pc:spChg chg="mod">
          <ac:chgData name="Vanni Benvenga" userId="b23a7994-153f-4f39-9c18-7dd05611ac29" providerId="ADAL" clId="{26374163-A64B-4A49-9BBD-EA92AAAB7EAF}" dt="2025-03-13T06:24:09.245" v="114" actId="20577"/>
          <ac:spMkLst>
            <pc:docMk/>
            <pc:sldMk cId="1815542171" sldId="257"/>
            <ac:spMk id="8" creationId="{CA8B23A9-663C-44E3-108C-8FB168295461}"/>
          </ac:spMkLst>
        </pc:spChg>
        <pc:spChg chg="mod">
          <ac:chgData name="Vanni Benvenga" userId="b23a7994-153f-4f39-9c18-7dd05611ac29" providerId="ADAL" clId="{26374163-A64B-4A49-9BBD-EA92AAAB7EAF}" dt="2025-03-13T06:24:11.986" v="115" actId="20577"/>
          <ac:spMkLst>
            <pc:docMk/>
            <pc:sldMk cId="1815542171" sldId="257"/>
            <ac:spMk id="9" creationId="{AAD91351-7EF5-237E-D5EB-F35F6C1637EC}"/>
          </ac:spMkLst>
        </pc:spChg>
        <pc:spChg chg="mod">
          <ac:chgData name="Vanni Benvenga" userId="b23a7994-153f-4f39-9c18-7dd05611ac29" providerId="ADAL" clId="{26374163-A64B-4A49-9BBD-EA92AAAB7EAF}" dt="2025-03-13T06:24:52.972" v="122" actId="1076"/>
          <ac:spMkLst>
            <pc:docMk/>
            <pc:sldMk cId="1815542171" sldId="257"/>
            <ac:spMk id="11" creationId="{B565B226-297A-F899-F988-E5881CAF39BE}"/>
          </ac:spMkLst>
        </pc:spChg>
        <pc:spChg chg="mod">
          <ac:chgData name="Vanni Benvenga" userId="b23a7994-153f-4f39-9c18-7dd05611ac29" providerId="ADAL" clId="{26374163-A64B-4A49-9BBD-EA92AAAB7EAF}" dt="2025-03-13T06:25:39.695" v="129" actId="20577"/>
          <ac:spMkLst>
            <pc:docMk/>
            <pc:sldMk cId="1815542171" sldId="257"/>
            <ac:spMk id="12" creationId="{3D31A29C-C495-5DDF-E6DE-4F48827FA314}"/>
          </ac:spMkLst>
        </pc:spChg>
      </pc:sldChg>
      <pc:sldChg chg="delSp modSp mod delAnim">
        <pc:chgData name="Vanni Benvenga" userId="b23a7994-153f-4f39-9c18-7dd05611ac29" providerId="ADAL" clId="{26374163-A64B-4A49-9BBD-EA92AAAB7EAF}" dt="2025-03-13T11:56:36.630" v="163" actId="14100"/>
        <pc:sldMkLst>
          <pc:docMk/>
          <pc:sldMk cId="1209975305" sldId="260"/>
        </pc:sldMkLst>
        <pc:spChg chg="mod">
          <ac:chgData name="Vanni Benvenga" userId="b23a7994-153f-4f39-9c18-7dd05611ac29" providerId="ADAL" clId="{26374163-A64B-4A49-9BBD-EA92AAAB7EAF}" dt="2025-03-13T11:56:13.155" v="156" actId="1076"/>
          <ac:spMkLst>
            <pc:docMk/>
            <pc:sldMk cId="1209975305" sldId="260"/>
            <ac:spMk id="13" creationId="{4AA4BCAD-1D16-F6BD-B0BB-D8BECCEFE248}"/>
          </ac:spMkLst>
        </pc:spChg>
        <pc:spChg chg="mod">
          <ac:chgData name="Vanni Benvenga" userId="b23a7994-153f-4f39-9c18-7dd05611ac29" providerId="ADAL" clId="{26374163-A64B-4A49-9BBD-EA92AAAB7EAF}" dt="2025-03-13T11:56:36.630" v="163" actId="14100"/>
          <ac:spMkLst>
            <pc:docMk/>
            <pc:sldMk cId="1209975305" sldId="260"/>
            <ac:spMk id="14" creationId="{9B439BF6-C04E-5F9D-9DE4-261027F1DB06}"/>
          </ac:spMkLst>
        </pc:spChg>
        <pc:spChg chg="mod">
          <ac:chgData name="Vanni Benvenga" userId="b23a7994-153f-4f39-9c18-7dd05611ac29" providerId="ADAL" clId="{26374163-A64B-4A49-9BBD-EA92AAAB7EAF}" dt="2025-03-13T06:31:54.218" v="154" actId="20577"/>
          <ac:spMkLst>
            <pc:docMk/>
            <pc:sldMk cId="1209975305" sldId="260"/>
            <ac:spMk id="15" creationId="{AC56B653-56D7-D7BE-59D9-76EDEA07E877}"/>
          </ac:spMkLst>
        </pc:spChg>
        <pc:picChg chg="del">
          <ac:chgData name="Vanni Benvenga" userId="b23a7994-153f-4f39-9c18-7dd05611ac29" providerId="ADAL" clId="{26374163-A64B-4A49-9BBD-EA92AAAB7EAF}" dt="2025-03-13T11:56:05.402" v="155" actId="478"/>
          <ac:picMkLst>
            <pc:docMk/>
            <pc:sldMk cId="1209975305" sldId="260"/>
            <ac:picMk id="11" creationId="{5CA367E9-95BF-2BEC-4ADC-7D3F14DBF15E}"/>
          </ac:picMkLst>
        </pc:picChg>
      </pc:sldChg>
    </pc:docChg>
  </pc:docChgLst>
  <pc:docChgLst>
    <pc:chgData name="Vanni Benvenga" userId="b23a7994-153f-4f39-9c18-7dd05611ac29" providerId="ADAL" clId="{F48388E7-53DD-2A40-8533-D9F92897A276}"/>
    <pc:docChg chg="custSel modSld">
      <pc:chgData name="Vanni Benvenga" userId="b23a7994-153f-4f39-9c18-7dd05611ac29" providerId="ADAL" clId="{F48388E7-53DD-2A40-8533-D9F92897A276}" dt="2025-03-12T09:06:55.367" v="148"/>
      <pc:docMkLst>
        <pc:docMk/>
      </pc:docMkLst>
      <pc:sldChg chg="addSp delSp modSp mod modAnim">
        <pc:chgData name="Vanni Benvenga" userId="b23a7994-153f-4f39-9c18-7dd05611ac29" providerId="ADAL" clId="{F48388E7-53DD-2A40-8533-D9F92897A276}" dt="2025-03-12T09:06:55.367" v="148"/>
        <pc:sldMkLst>
          <pc:docMk/>
          <pc:sldMk cId="1209975305" sldId="260"/>
        </pc:sldMkLst>
        <pc:spChg chg="mod">
          <ac:chgData name="Vanni Benvenga" userId="b23a7994-153f-4f39-9c18-7dd05611ac29" providerId="ADAL" clId="{F48388E7-53DD-2A40-8533-D9F92897A276}" dt="2025-03-12T09:00:32.227" v="103"/>
          <ac:spMkLst>
            <pc:docMk/>
            <pc:sldMk cId="1209975305" sldId="260"/>
            <ac:spMk id="9" creationId="{F1F7499A-CB07-D02A-AA9E-4F05737FC405}"/>
          </ac:spMkLst>
        </pc:spChg>
        <pc:spChg chg="mod">
          <ac:chgData name="Vanni Benvenga" userId="b23a7994-153f-4f39-9c18-7dd05611ac29" providerId="ADAL" clId="{F48388E7-53DD-2A40-8533-D9F92897A276}" dt="2025-03-12T09:05:10.403" v="140" actId="20577"/>
          <ac:spMkLst>
            <pc:docMk/>
            <pc:sldMk cId="1209975305" sldId="260"/>
            <ac:spMk id="13" creationId="{4AA4BCAD-1D16-F6BD-B0BB-D8BECCEFE248}"/>
          </ac:spMkLst>
        </pc:spChg>
        <pc:graphicFrameChg chg="add mod">
          <ac:chgData name="Vanni Benvenga" userId="b23a7994-153f-4f39-9c18-7dd05611ac29" providerId="ADAL" clId="{F48388E7-53DD-2A40-8533-D9F92897A276}" dt="2025-03-12T08:56:50.794" v="2"/>
          <ac:graphicFrameMkLst>
            <pc:docMk/>
            <pc:sldMk cId="1209975305" sldId="260"/>
            <ac:graphicFrameMk id="2" creationId="{805690D8-CB35-3F6D-1784-4689903F38D2}"/>
          </ac:graphicFrameMkLst>
        </pc:graphicFrameChg>
        <pc:graphicFrameChg chg="add mod">
          <ac:chgData name="Vanni Benvenga" userId="b23a7994-153f-4f39-9c18-7dd05611ac29" providerId="ADAL" clId="{F48388E7-53DD-2A40-8533-D9F92897A276}" dt="2025-03-12T08:56:53.895" v="13"/>
          <ac:graphicFrameMkLst>
            <pc:docMk/>
            <pc:sldMk cId="1209975305" sldId="260"/>
            <ac:graphicFrameMk id="3" creationId="{C9EE16DF-AFD1-082E-9A1A-0915FBE93544}"/>
          </ac:graphicFrameMkLst>
        </pc:graphicFrameChg>
        <pc:picChg chg="add del mod">
          <ac:chgData name="Vanni Benvenga" userId="b23a7994-153f-4f39-9c18-7dd05611ac29" providerId="ADAL" clId="{F48388E7-53DD-2A40-8533-D9F92897A276}" dt="2025-03-12T09:05:39.993" v="144" actId="478"/>
          <ac:picMkLst>
            <pc:docMk/>
            <pc:sldMk cId="1209975305" sldId="260"/>
            <ac:picMk id="10" creationId="{6C8CFE80-B02C-2B1F-A2DB-86638690192C}"/>
          </ac:picMkLst>
        </pc:picChg>
        <pc:picChg chg="add mod">
          <ac:chgData name="Vanni Benvenga" userId="b23a7994-153f-4f39-9c18-7dd05611ac29" providerId="ADAL" clId="{F48388E7-53DD-2A40-8533-D9F92897A276}" dt="2025-03-12T09:05:58.466" v="147" actId="1076"/>
          <ac:picMkLst>
            <pc:docMk/>
            <pc:sldMk cId="1209975305" sldId="260"/>
            <ac:picMk id="11" creationId="{5CA367E9-95BF-2BEC-4ADC-7D3F14DBF15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160CD-02BB-1146-84E3-FBB7A5CD0C01}" type="datetimeFigureOut">
              <a:rPr lang="en-US" smtClean="0"/>
              <a:t>3/13/25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726178-B89E-924C-BC39-FE25C6182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95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55510-4583-FE4F-84B1-4C8852ADAA59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80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9CDEE-8BDE-1943-A116-B9F73CBF56A2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246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4CE07-7181-A64E-B072-08C168A82A1F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979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A39B-1B31-324E-818A-4D640AB54626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73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126CD-7155-0B43-A157-B4438005286E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68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B0576-57D5-B94A-8353-030C4527DF70}" type="datetime1">
              <a:rPr lang="de-CH" smtClean="0"/>
              <a:t>13.03.25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60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9177-D01E-C047-9F53-724A06DF98C8}" type="datetime1">
              <a:rPr lang="de-CH" smtClean="0"/>
              <a:t>13.03.25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2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7442-03EC-0045-8534-F4ADE7441842}" type="datetime1">
              <a:rPr lang="de-CH" smtClean="0"/>
              <a:t>13.03.25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27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4682F-A9A8-2542-A1AD-B9454E7F896B}" type="datetime1">
              <a:rPr lang="de-CH" smtClean="0"/>
              <a:t>13.03.25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577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B99E-85AF-944D-9196-D4758EAB4636}" type="datetime1">
              <a:rPr lang="de-CH" smtClean="0"/>
              <a:t>13.03.25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94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220F1-E701-1044-8989-83DCA35E193B}" type="datetime1">
              <a:rPr lang="de-CH" smtClean="0"/>
              <a:t>13.03.25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76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11.03.25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CF8CD-A8FC-4B4A-A864-FF956CA7E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3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hyperlink" Target="https://www.youtube.com/watch?v=RcP85JHLmnI&amp;t=2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cP85JHLmnI?start=2&amp;feature=oembe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ogo for university of zurich&#10;&#10;Description automatically generated">
            <a:extLst>
              <a:ext uri="{FF2B5EF4-FFF2-40B4-BE49-F238E27FC236}">
                <a16:creationId xmlns:a16="http://schemas.microsoft.com/office/drawing/2014/main" id="{3613FB60-5755-7540-2B97-5ABFCEDFB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3222" y="0"/>
            <a:ext cx="1828800" cy="7493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777B197-AFE8-6593-D8EC-5EF7234FC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260"/>
            <a:ext cx="845507" cy="74904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DFF538A-1FEE-3552-CDD8-76FC8C810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A715-0735-8A48-A44D-ACA304C4100B}" type="datetime1">
              <a:rPr lang="de-CH" sz="1100" smtClean="0">
                <a:latin typeface="Arial" panose="020B0604020202020204" pitchFamily="34" charset="0"/>
                <a:cs typeface="Arial" panose="020B0604020202020204" pitchFamily="34" charset="0"/>
              </a:rPr>
              <a:t>13.03.25</a:t>
            </a:fld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0F7C8FE-5467-B04C-E5F3-44715685F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ONT Library preparation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74E289-FAA6-5F97-4B86-9078D99B5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z="110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fld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A6241F-A325-F50F-9AC1-D87B50DCBA59}"/>
              </a:ext>
            </a:extLst>
          </p:cNvPr>
          <p:cNvSpPr txBox="1"/>
          <p:nvPr/>
        </p:nvSpPr>
        <p:spPr>
          <a:xfrm>
            <a:off x="2611712" y="1805050"/>
            <a:ext cx="6968574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320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Oxford Nanopore Technology (ONT) </a:t>
            </a:r>
          </a:p>
          <a:p>
            <a:pPr algn="ctr"/>
            <a:r>
              <a:rPr lang="en-US" sz="320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Library Preparation and Sequencing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9328D3-EBB4-FE2E-8733-41B9B443C1D0}"/>
              </a:ext>
            </a:extLst>
          </p:cNvPr>
          <p:cNvSpPr txBox="1"/>
          <p:nvPr/>
        </p:nvSpPr>
        <p:spPr>
          <a:xfrm>
            <a:off x="4487225" y="3639787"/>
            <a:ext cx="3217547" cy="156966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n-US" sz="1600">
                <a:latin typeface="Helvetica Light" panose="020B0403020202020204" pitchFamily="34" charset="0"/>
                <a:cs typeface="Arial"/>
              </a:rPr>
              <a:t>Vanni </a:t>
            </a:r>
            <a:r>
              <a:rPr lang="en-US" sz="1600" err="1">
                <a:latin typeface="Helvetica Light" panose="020B0403020202020204" pitchFamily="34" charset="0"/>
                <a:cs typeface="Arial"/>
              </a:rPr>
              <a:t>Benvenga</a:t>
            </a:r>
            <a:endParaRPr lang="en-US">
              <a:latin typeface="Helvetica Light" panose="020B0403020202020204" pitchFamily="34" charset="0"/>
              <a:cs typeface="Arial"/>
            </a:endParaRPr>
          </a:p>
          <a:p>
            <a:pPr algn="ctr"/>
            <a:r>
              <a:rPr lang="en-US" sz="1600">
                <a:latin typeface="Helvetica Light" panose="020B0403020202020204" pitchFamily="34" charset="0"/>
                <a:cs typeface="Arial"/>
              </a:rPr>
              <a:t>Bioinformatician</a:t>
            </a:r>
          </a:p>
          <a:p>
            <a:pPr algn="ctr"/>
            <a:r>
              <a:rPr lang="en-US" sz="1600">
                <a:latin typeface="Helvetica Light" panose="020B0403020202020204" pitchFamily="34" charset="0"/>
                <a:cs typeface="Arial"/>
              </a:rPr>
              <a:t>Applied Microbiology Lab</a:t>
            </a:r>
          </a:p>
          <a:p>
            <a:pPr algn="ctr"/>
            <a:r>
              <a:rPr lang="en-US" sz="1600">
                <a:latin typeface="Helvetica Light" panose="020B0403020202020204" pitchFamily="34" charset="0"/>
                <a:cs typeface="Arial"/>
              </a:rPr>
              <a:t>PI: Prof. Dr. Dr. Adrian Egli</a:t>
            </a:r>
          </a:p>
          <a:p>
            <a:pPr algn="ctr"/>
            <a:r>
              <a:rPr lang="en-US" sz="1600">
                <a:latin typeface="Helvetica Light" panose="020B0403020202020204" pitchFamily="34" charset="0"/>
                <a:cs typeface="Arial"/>
              </a:rPr>
              <a:t>Institute of Medical Microbiology </a:t>
            </a:r>
          </a:p>
          <a:p>
            <a:pPr algn="ctr"/>
            <a:r>
              <a:rPr lang="en-US" sz="1600">
                <a:latin typeface="Helvetica Light" panose="020B0403020202020204" pitchFamily="34" charset="0"/>
                <a:cs typeface="Arial"/>
              </a:rPr>
              <a:t>University of Zurich</a:t>
            </a:r>
          </a:p>
        </p:txBody>
      </p:sp>
    </p:spTree>
    <p:extLst>
      <p:ext uri="{BB962C8B-B14F-4D97-AF65-F5344CB8AC3E}">
        <p14:creationId xmlns:p14="http://schemas.microsoft.com/office/powerpoint/2010/main" val="1706943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D13C2-0CD0-4F3C-B399-5308A93F7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>
                <a:latin typeface="Helvetica Light"/>
              </a:rPr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D203C-9EF8-2935-B908-A1E3E6BA3A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>
                <a:latin typeface="Helvetica Light" panose="020B0403020202020204" pitchFamily="34" charset="0"/>
              </a:rPr>
              <a:t>You know how DNA must be prepared for ONT sequencing</a:t>
            </a:r>
          </a:p>
          <a:p>
            <a:r>
              <a:rPr lang="en-CH">
                <a:latin typeface="Helvetica Light" panose="020B0403020202020204" pitchFamily="34" charset="0"/>
              </a:rPr>
              <a:t>You will be familiar with technical terms such as </a:t>
            </a:r>
            <a:r>
              <a:rPr lang="en-CH" b="1">
                <a:latin typeface="Helvetica Light" panose="020B0403020202020204" pitchFamily="34" charset="0"/>
              </a:rPr>
              <a:t>coverage</a:t>
            </a:r>
            <a:r>
              <a:rPr lang="en-CH">
                <a:latin typeface="Helvetica Light" panose="020B0403020202020204" pitchFamily="34" charset="0"/>
              </a:rPr>
              <a:t> and </a:t>
            </a:r>
            <a:r>
              <a:rPr lang="en-CH" b="1">
                <a:latin typeface="Helvetica Light" panose="020B0403020202020204" pitchFamily="34" charset="0"/>
              </a:rPr>
              <a:t>depth</a:t>
            </a:r>
          </a:p>
          <a:p>
            <a:r>
              <a:rPr lang="en-CH">
                <a:latin typeface="Helvetica Light" panose="020B0403020202020204" pitchFamily="34" charset="0"/>
              </a:rPr>
              <a:t>You are able to calculate the amount of DNA needed for an ONT library</a:t>
            </a:r>
          </a:p>
          <a:p>
            <a:r>
              <a:rPr lang="en-CH">
                <a:latin typeface="Helvetica Light" panose="020B0403020202020204" pitchFamily="34" charset="0"/>
              </a:rPr>
              <a:t>You know the principle behind nanopore sequencing</a:t>
            </a:r>
          </a:p>
          <a:p>
            <a:endParaRPr lang="en-CH">
              <a:latin typeface="Helvetica Light" panose="020B04030202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647A2-ECD3-A582-551D-409F1173C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A39B-1B31-324E-818A-4D640AB54626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7A0BA-D556-460B-2266-748327FF1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D9A39-A554-F78D-E979-42EB159B4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3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132530-0C66-1AF7-B48B-3E56160B1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A39B-1B31-324E-818A-4D640AB54626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8434C-D6EF-28CF-7BB6-ACB3A55EB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04D3F-C933-F554-BBAE-A58A43BCE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3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1225C0B-97D2-98D5-9315-B32296B5B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60"/>
            <a:ext cx="845507" cy="7490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8B23A9-663C-44E3-108C-8FB168295461}"/>
              </a:ext>
            </a:extLst>
          </p:cNvPr>
          <p:cNvSpPr txBox="1"/>
          <p:nvPr/>
        </p:nvSpPr>
        <p:spPr>
          <a:xfrm>
            <a:off x="1571377" y="564634"/>
            <a:ext cx="9049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Libraries are collections of DNA fragments ready for sequencing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D91351-7EF5-237E-D5EB-F35F6C1637EC}"/>
              </a:ext>
            </a:extLst>
          </p:cNvPr>
          <p:cNvSpPr txBox="1"/>
          <p:nvPr/>
        </p:nvSpPr>
        <p:spPr>
          <a:xfrm>
            <a:off x="414417" y="1161684"/>
            <a:ext cx="10884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stem Font Regular"/>
              <a:buChar char="−"/>
            </a:pPr>
            <a:r>
              <a:rPr lang="en-US" sz="1600" dirty="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Before sequencing, DNA must be prepared to be compatible with the sequencing platform of choice.</a:t>
            </a:r>
          </a:p>
          <a:p>
            <a:pPr marL="285750" indent="-285750">
              <a:buFont typeface="System Font Regular"/>
              <a:buChar char="−"/>
            </a:pPr>
            <a:r>
              <a:rPr lang="en-US" sz="1600" dirty="0">
                <a:solidFill>
                  <a:srgbClr val="C00000"/>
                </a:solidFill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DNA is fragmented, end repair</a:t>
            </a:r>
            <a:r>
              <a:rPr lang="en-US" sz="1600" dirty="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, the addition of barcodes, and pooling of DNA into a library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65B226-297A-F899-F988-E5881CAF39BE}"/>
              </a:ext>
            </a:extLst>
          </p:cNvPr>
          <p:cNvSpPr txBox="1"/>
          <p:nvPr/>
        </p:nvSpPr>
        <p:spPr>
          <a:xfrm>
            <a:off x="4508063" y="2152191"/>
            <a:ext cx="3175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What are we doing today?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31A29C-C495-5DDF-E6DE-4F48827FA314}"/>
              </a:ext>
            </a:extLst>
          </p:cNvPr>
          <p:cNvSpPr txBox="1"/>
          <p:nvPr/>
        </p:nvSpPr>
        <p:spPr>
          <a:xfrm>
            <a:off x="469740" y="2958033"/>
            <a:ext cx="108840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stem Font Regular"/>
              <a:buChar char="−"/>
            </a:pPr>
            <a:r>
              <a:rPr lang="en-US" sz="1600" dirty="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S. aureus and E.coli  - DNA extracted - </a:t>
            </a:r>
            <a:r>
              <a:rPr lang="en-US" sz="1600" dirty="0" err="1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QIAamp</a:t>
            </a:r>
            <a:r>
              <a:rPr lang="en-US" sz="1600" dirty="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DNA Mini Kit (</a:t>
            </a:r>
            <a:r>
              <a:rPr lang="en-US" sz="1600" dirty="0" err="1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Gram+ve</a:t>
            </a:r>
            <a:r>
              <a:rPr lang="en-US" sz="1600" dirty="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protocol).</a:t>
            </a:r>
          </a:p>
          <a:p>
            <a:pPr marL="285750" indent="-285750">
              <a:buFont typeface="System Font Regular"/>
              <a:buChar char="−"/>
            </a:pPr>
            <a:r>
              <a:rPr lang="en-US" sz="1600" dirty="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Library prep - </a:t>
            </a:r>
            <a:r>
              <a:rPr lang="en-US" sz="1600" dirty="0">
                <a:solidFill>
                  <a:srgbClr val="C00000"/>
                </a:solidFill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Rapid barcoding kit (RBK114.24).</a:t>
            </a:r>
          </a:p>
          <a:p>
            <a:pPr marL="285750" indent="-285750">
              <a:buFont typeface="System Font Regular"/>
              <a:buChar char="−"/>
            </a:pPr>
            <a:r>
              <a:rPr lang="en-US" sz="1600" dirty="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Sequencing platform of choice - Illumina and </a:t>
            </a:r>
            <a:r>
              <a:rPr lang="en-US" sz="1600" dirty="0">
                <a:solidFill>
                  <a:srgbClr val="C00000"/>
                </a:solidFill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ONT (</a:t>
            </a:r>
            <a:r>
              <a:rPr lang="en-US" sz="1600" dirty="0" err="1">
                <a:solidFill>
                  <a:srgbClr val="C00000"/>
                </a:solidFill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GridION</a:t>
            </a:r>
            <a:r>
              <a:rPr lang="en-US" sz="1600" dirty="0">
                <a:solidFill>
                  <a:srgbClr val="C00000"/>
                </a:solidFill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).</a:t>
            </a:r>
          </a:p>
          <a:p>
            <a:pPr marL="285750" indent="-285750">
              <a:buFont typeface="System Font Regular"/>
              <a:buChar char="−"/>
            </a:pPr>
            <a:r>
              <a:rPr lang="en-US" sz="1600" dirty="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Single isolate sequencing - </a:t>
            </a:r>
            <a:r>
              <a:rPr lang="en-US" sz="1600" dirty="0">
                <a:solidFill>
                  <a:srgbClr val="C00000"/>
                </a:solidFill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Whole Genome Sequencing (WGS).</a:t>
            </a:r>
            <a:endParaRPr lang="en-US" sz="1600" dirty="0">
              <a:latin typeface="Helvetica Light" panose="020B0403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F0DAB7-F92B-248B-0CF1-5E09F393F4DA}"/>
              </a:ext>
            </a:extLst>
          </p:cNvPr>
          <p:cNvSpPr txBox="1"/>
          <p:nvPr/>
        </p:nvSpPr>
        <p:spPr>
          <a:xfrm>
            <a:off x="4579397" y="4244145"/>
            <a:ext cx="3033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Why are we doing WGS?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1F57EE-E1B5-1E0D-F58D-7CE68E893D16}"/>
              </a:ext>
            </a:extLst>
          </p:cNvPr>
          <p:cNvSpPr txBox="1"/>
          <p:nvPr/>
        </p:nvSpPr>
        <p:spPr>
          <a:xfrm>
            <a:off x="422753" y="4775445"/>
            <a:ext cx="10884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stem Font Regular"/>
              <a:buChar char="−"/>
            </a:pPr>
            <a:r>
              <a:rPr lang="en-US" sz="160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Who is on the plate? - Species identification.</a:t>
            </a:r>
          </a:p>
          <a:p>
            <a:pPr marL="285750" indent="-285750">
              <a:buFont typeface="System Font Regular"/>
              <a:buChar char="−"/>
            </a:pPr>
            <a:r>
              <a:rPr lang="en-US" sz="160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To detect resistance and virulence genes.</a:t>
            </a:r>
          </a:p>
          <a:p>
            <a:pPr marL="285750" indent="-285750">
              <a:buFont typeface="System Font Regular"/>
              <a:buChar char="−"/>
            </a:pPr>
            <a:r>
              <a:rPr lang="en-US" sz="1600"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Transmission Events and Outbreaks.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A60577-98F6-9271-A95C-40AED799A682}"/>
              </a:ext>
            </a:extLst>
          </p:cNvPr>
          <p:cNvGrpSpPr/>
          <p:nvPr/>
        </p:nvGrpSpPr>
        <p:grpSpPr>
          <a:xfrm>
            <a:off x="8763691" y="2722049"/>
            <a:ext cx="1551761" cy="1522096"/>
            <a:chOff x="8763691" y="2722049"/>
            <a:chExt cx="1551761" cy="1522096"/>
          </a:xfrm>
        </p:grpSpPr>
        <p:pic>
          <p:nvPicPr>
            <p:cNvPr id="2" name="Picture 6" descr="Staphylococcus aureus dressed as devil cartoon Vector Image">
              <a:extLst>
                <a:ext uri="{FF2B5EF4-FFF2-40B4-BE49-F238E27FC236}">
                  <a16:creationId xmlns:a16="http://schemas.microsoft.com/office/drawing/2014/main" id="{9D5EEAD9-AD8C-3A65-086E-A70EA0F1AB8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47" t="7891" r="14062" b="21086"/>
            <a:stretch/>
          </p:blipFill>
          <p:spPr bwMode="auto">
            <a:xfrm>
              <a:off x="9434040" y="2993652"/>
              <a:ext cx="881412" cy="944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8" descr="E.coli bacteria dressed as devil cartoon character design style Stock  Vector Image &amp; Art - Alamy">
              <a:extLst>
                <a:ext uri="{FF2B5EF4-FFF2-40B4-BE49-F238E27FC236}">
                  <a16:creationId xmlns:a16="http://schemas.microsoft.com/office/drawing/2014/main" id="{797C5263-7EF1-4CD9-F9B1-BE36F6CDBC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24" b="6400"/>
            <a:stretch/>
          </p:blipFill>
          <p:spPr bwMode="auto">
            <a:xfrm>
              <a:off x="8763691" y="2722049"/>
              <a:ext cx="614538" cy="1522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1554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529F1-2888-3D74-C1DA-6355D08BE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A39B-1B31-324E-818A-4D640AB54626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E556F-5550-1965-551F-2BE91AB48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54B8F9-FF9C-0E7D-D161-F518150F3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4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18BED49-89D1-ECC2-C27C-24BE067FB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60"/>
            <a:ext cx="845507" cy="7490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1FCF30-A260-666E-8262-F436273C52EB}"/>
              </a:ext>
            </a:extLst>
          </p:cNvPr>
          <p:cNvSpPr txBox="1"/>
          <p:nvPr/>
        </p:nvSpPr>
        <p:spPr>
          <a:xfrm>
            <a:off x="4603444" y="355768"/>
            <a:ext cx="3076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How are we doing it?</a:t>
            </a:r>
          </a:p>
        </p:txBody>
      </p:sp>
      <p:pic>
        <p:nvPicPr>
          <p:cNvPr id="1026" name="Picture 2" descr="Rapid Barcoding Kit 96 - Interprise - Oxford Nanopore">
            <a:extLst>
              <a:ext uri="{FF2B5EF4-FFF2-40B4-BE49-F238E27FC236}">
                <a16:creationId xmlns:a16="http://schemas.microsoft.com/office/drawing/2014/main" id="{EA7F3EAA-113E-5FA0-34D3-D317853DE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62" y="1223407"/>
            <a:ext cx="5445567" cy="441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9355E11-16FD-CF96-76F4-EB8D949C60DA}"/>
              </a:ext>
            </a:extLst>
          </p:cNvPr>
          <p:cNvSpPr txBox="1"/>
          <p:nvPr/>
        </p:nvSpPr>
        <p:spPr>
          <a:xfrm>
            <a:off x="8610600" y="1413514"/>
            <a:ext cx="25811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>
                <a:latin typeface="Helvetica Light" panose="020B0403020202020204" pitchFamily="34" charset="0"/>
                <a:cs typeface="Arial" panose="020B0604020202020204" pitchFamily="34" charset="0"/>
              </a:rPr>
              <a:t>E. coli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Genome Size: ~5 </a:t>
            </a:r>
            <a:r>
              <a:rPr lang="en-US" err="1">
                <a:latin typeface="Helvetica Light" panose="020B0403020202020204" pitchFamily="34" charset="0"/>
                <a:cs typeface="Arial" panose="020B0604020202020204" pitchFamily="34" charset="0"/>
              </a:rPr>
              <a:t>Mbp</a:t>
            </a:r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Gram-negative  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UTI, virulence</a:t>
            </a:r>
          </a:p>
        </p:txBody>
      </p:sp>
      <p:pic>
        <p:nvPicPr>
          <p:cNvPr id="1030" name="Picture 6" descr="Staphylococcus aureus dressed as devil cartoon Vector Image">
            <a:extLst>
              <a:ext uri="{FF2B5EF4-FFF2-40B4-BE49-F238E27FC236}">
                <a16:creationId xmlns:a16="http://schemas.microsoft.com/office/drawing/2014/main" id="{2A8172A5-AEC8-80B8-FAE3-373CF80BD9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7" t="7891" r="14062" b="21086"/>
          <a:stretch/>
        </p:blipFill>
        <p:spPr bwMode="auto">
          <a:xfrm>
            <a:off x="7234660" y="3408521"/>
            <a:ext cx="881412" cy="94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.coli bacteria dressed as devil cartoon character design style Stock  Vector Image &amp; Art - Alamy">
            <a:extLst>
              <a:ext uri="{FF2B5EF4-FFF2-40B4-BE49-F238E27FC236}">
                <a16:creationId xmlns:a16="http://schemas.microsoft.com/office/drawing/2014/main" id="{2B966B7C-4985-2950-DD4E-296F5AC04F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4" b="6400"/>
          <a:stretch/>
        </p:blipFill>
        <p:spPr bwMode="auto">
          <a:xfrm>
            <a:off x="7368097" y="1298797"/>
            <a:ext cx="614538" cy="152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A1A01E7-083C-BAFA-C673-FA0D05CE46B1}"/>
              </a:ext>
            </a:extLst>
          </p:cNvPr>
          <p:cNvSpPr txBox="1"/>
          <p:nvPr/>
        </p:nvSpPr>
        <p:spPr>
          <a:xfrm>
            <a:off x="8610600" y="3408521"/>
            <a:ext cx="27093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>
                <a:latin typeface="Helvetica Light" panose="020B0403020202020204" pitchFamily="34" charset="0"/>
                <a:cs typeface="Arial" panose="020B0604020202020204" pitchFamily="34" charset="0"/>
              </a:rPr>
              <a:t>S. aureus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Genome Size: ~2.8 </a:t>
            </a:r>
            <a:r>
              <a:rPr lang="en-US" err="1">
                <a:latin typeface="Helvetica Light" panose="020B0403020202020204" pitchFamily="34" charset="0"/>
                <a:cs typeface="Arial" panose="020B0604020202020204" pitchFamily="34" charset="0"/>
              </a:rPr>
              <a:t>Mbp</a:t>
            </a:r>
            <a:endParaRPr lang="en-US">
              <a:latin typeface="Helvetica Light" panose="020B0403020202020204" pitchFamily="34" charset="0"/>
              <a:cs typeface="Arial" panose="020B0604020202020204" pitchFamily="34" charset="0"/>
            </a:endParaRP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Gram-positive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MRSA, transmission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51C116-9DC1-C226-2F1F-E52D1BAD710A}"/>
              </a:ext>
            </a:extLst>
          </p:cNvPr>
          <p:cNvSpPr txBox="1"/>
          <p:nvPr/>
        </p:nvSpPr>
        <p:spPr>
          <a:xfrm>
            <a:off x="7420017" y="5869557"/>
            <a:ext cx="3741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UTI - Urinary tract Infection</a:t>
            </a: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MRSA - Methicillin Resistant </a:t>
            </a:r>
            <a:r>
              <a:rPr lang="en-US" sz="1200" i="1">
                <a:latin typeface="Arial" panose="020B0604020202020204" pitchFamily="34" charset="0"/>
                <a:cs typeface="Arial" panose="020B0604020202020204" pitchFamily="34" charset="0"/>
              </a:rPr>
              <a:t>Staphylococcus aureus</a:t>
            </a:r>
          </a:p>
        </p:txBody>
      </p:sp>
    </p:spTree>
    <p:extLst>
      <p:ext uri="{BB962C8B-B14F-4D97-AF65-F5344CB8AC3E}">
        <p14:creationId xmlns:p14="http://schemas.microsoft.com/office/powerpoint/2010/main" val="44286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C07FD-7A65-8B0B-64B6-1B3899D54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A39B-1B31-324E-818A-4D640AB54626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6D3A07-6F7F-70E7-966D-7E564319D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007C3C-5DB3-81AA-7E2B-7268B4EA7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5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E92B0EA-2CC9-2797-F085-6EA110A24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60"/>
            <a:ext cx="845507" cy="7490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2CD2C6-5203-CD64-73B2-A5329C395DFC}"/>
              </a:ext>
            </a:extLst>
          </p:cNvPr>
          <p:cNvSpPr txBox="1"/>
          <p:nvPr/>
        </p:nvSpPr>
        <p:spPr>
          <a:xfrm>
            <a:off x="4254182" y="355768"/>
            <a:ext cx="3490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Terms and calculations!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DA6838-2490-94B9-A76A-E4F5BAE2DB20}"/>
              </a:ext>
            </a:extLst>
          </p:cNvPr>
          <p:cNvSpPr txBox="1"/>
          <p:nvPr/>
        </p:nvSpPr>
        <p:spPr>
          <a:xfrm>
            <a:off x="422753" y="1295847"/>
            <a:ext cx="10623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latin typeface="Helvetica Light" panose="020B0403020202020204" pitchFamily="34" charset="0"/>
                <a:cs typeface="Arial" panose="020B0604020202020204" pitchFamily="34" charset="0"/>
              </a:rPr>
              <a:t>Multiplexing</a:t>
            </a:r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 - the pooling of prepared libraries to be sequenced simultaneously on the same flow cell.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62259D-06ED-7A50-BDBD-BDF85EA7E4A6}"/>
              </a:ext>
            </a:extLst>
          </p:cNvPr>
          <p:cNvSpPr txBox="1"/>
          <p:nvPr/>
        </p:nvSpPr>
        <p:spPr>
          <a:xfrm>
            <a:off x="3301746" y="1799878"/>
            <a:ext cx="4519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C00000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How to identify your sample after pooling?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9DEF04-0047-0934-590C-EFB2F23F0808}"/>
              </a:ext>
            </a:extLst>
          </p:cNvPr>
          <p:cNvSpPr txBox="1"/>
          <p:nvPr/>
        </p:nvSpPr>
        <p:spPr>
          <a:xfrm>
            <a:off x="422753" y="2240654"/>
            <a:ext cx="10623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Helvetica Light" panose="020B0403020202020204" pitchFamily="34" charset="0"/>
                <a:cs typeface="Arial" panose="020B0604020202020204" pitchFamily="34" charset="0"/>
              </a:rPr>
              <a:t>Barcoding</a:t>
            </a:r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 - unique sequence identifiers (differs with sequencing platforms and library kits), ligated to the DNA sequence before pooling.</a:t>
            </a:r>
          </a:p>
        </p:txBody>
      </p:sp>
      <p:pic>
        <p:nvPicPr>
          <p:cNvPr id="16" name="Picture 15" descr="A diagram of a bar graph&#10;&#10;Description automatically generated with medium confidence">
            <a:extLst>
              <a:ext uri="{FF2B5EF4-FFF2-40B4-BE49-F238E27FC236}">
                <a16:creationId xmlns:a16="http://schemas.microsoft.com/office/drawing/2014/main" id="{E93335BD-3760-CAB3-EC71-7D1CE0047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809" y="3081608"/>
            <a:ext cx="6061437" cy="205293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D1D3384-C8DF-7E34-6F99-CAE7D37633BF}"/>
              </a:ext>
            </a:extLst>
          </p:cNvPr>
          <p:cNvSpPr txBox="1"/>
          <p:nvPr/>
        </p:nvSpPr>
        <p:spPr>
          <a:xfrm>
            <a:off x="6483246" y="3052007"/>
            <a:ext cx="541341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Helvetica Light" panose="020B0403020202020204" pitchFamily="34" charset="0"/>
                <a:cs typeface="Arial" panose="020B0604020202020204" pitchFamily="34" charset="0"/>
              </a:rPr>
              <a:t>Coverage/Breadth of coverage </a:t>
            </a:r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- how much of the sample (genome) is covered by sequencing.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For Illumina: </a:t>
            </a:r>
            <a:r>
              <a:rPr lang="en-US" b="1">
                <a:latin typeface="Helvetica Light" panose="020B0403020202020204" pitchFamily="34" charset="0"/>
                <a:cs typeface="Arial" panose="020B0604020202020204" pitchFamily="34" charset="0"/>
              </a:rPr>
              <a:t>C=(L</a:t>
            </a:r>
            <a:r>
              <a:rPr lang="en-US" b="1">
                <a:latin typeface="HELVETICA LIGHT" panose="020B0403020202020204" pitchFamily="34" charset="0"/>
                <a:cs typeface="Arial" panose="020B0604020202020204" pitchFamily="34" charset="0"/>
              </a:rPr>
              <a:t>*N)/</a:t>
            </a:r>
            <a:r>
              <a:rPr lang="en-US" b="1">
                <a:latin typeface="Helvetica Light" panose="020B0403020202020204" pitchFamily="34" charset="0"/>
                <a:cs typeface="Arial" panose="020B0604020202020204" pitchFamily="34" charset="0"/>
              </a:rPr>
              <a:t>G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C - coverage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L - Read length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N - Number of reads</a:t>
            </a:r>
          </a:p>
          <a:p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G - Genome Size (Haploid)</a:t>
            </a:r>
          </a:p>
          <a:p>
            <a:endParaRPr lang="en-US">
              <a:latin typeface="Helvetica Light" panose="020B0403020202020204" pitchFamily="34" charset="0"/>
              <a:cs typeface="Arial" panose="020B0604020202020204" pitchFamily="34" charset="0"/>
            </a:endParaRPr>
          </a:p>
          <a:p>
            <a:r>
              <a:rPr lang="en-US" b="1">
                <a:latin typeface="Helvetica Light" panose="020B0403020202020204" pitchFamily="34" charset="0"/>
                <a:cs typeface="Arial" panose="020B0604020202020204" pitchFamily="34" charset="0"/>
              </a:rPr>
              <a:t>Depth of sequencing/Read Depth/Depth of coverage</a:t>
            </a:r>
            <a:r>
              <a:rPr lang="en-US">
                <a:latin typeface="Helvetica Light" panose="020B0403020202020204" pitchFamily="34" charset="0"/>
                <a:cs typeface="Arial" panose="020B0604020202020204" pitchFamily="34" charset="0"/>
              </a:rPr>
              <a:t>: How many reads detected a specific nucleotide - reliability of a base call.</a:t>
            </a:r>
          </a:p>
        </p:txBody>
      </p:sp>
    </p:spTree>
    <p:extLst>
      <p:ext uri="{BB962C8B-B14F-4D97-AF65-F5344CB8AC3E}">
        <p14:creationId xmlns:p14="http://schemas.microsoft.com/office/powerpoint/2010/main" val="170936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92A594-1BB4-0D1A-D1E7-12B36011C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A39B-1B31-324E-818A-4D640AB54626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56E60-CE61-CB06-3057-A19AA685B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5EB6E-0432-3741-037F-47992E4BF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6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2703881-BFC3-4E43-F12B-70D6B6BE4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60"/>
            <a:ext cx="845507" cy="7490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6C4D0C-783E-8B30-0686-9920D1A4F960}"/>
              </a:ext>
            </a:extLst>
          </p:cNvPr>
          <p:cNvSpPr txBox="1"/>
          <p:nvPr/>
        </p:nvSpPr>
        <p:spPr>
          <a:xfrm>
            <a:off x="2882620" y="365641"/>
            <a:ext cx="6426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You are studying biology to learn math, right?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F7499A-CB07-D02A-AA9E-4F05737FC405}"/>
              </a:ext>
            </a:extLst>
          </p:cNvPr>
          <p:cNvSpPr txBox="1"/>
          <p:nvPr/>
        </p:nvSpPr>
        <p:spPr>
          <a:xfrm>
            <a:off x="577121" y="1221699"/>
            <a:ext cx="50441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Example: </a:t>
            </a:r>
            <a:r>
              <a:rPr lang="en-US" b="1" i="1" dirty="0">
                <a:latin typeface="Helvetica Light" panose="020B0403020202020204" pitchFamily="34" charset="0"/>
                <a:cs typeface="Arial" panose="020B0604020202020204" pitchFamily="34" charset="0"/>
              </a:rPr>
              <a:t>S. aureus </a:t>
            </a:r>
          </a:p>
          <a:p>
            <a:endParaRPr lang="en-US" dirty="0">
              <a:latin typeface="Helvetica Light" panose="020B0403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System Font Regular"/>
              <a:buChar char="-"/>
            </a:pP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Multiplexing 9 samples together</a:t>
            </a:r>
          </a:p>
          <a:p>
            <a:pPr marL="285750" indent="-285750">
              <a:buFont typeface="System Font Regular"/>
              <a:buChar char="-"/>
            </a:pP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The final volume allowed for each sample is 10µl</a:t>
            </a:r>
          </a:p>
          <a:p>
            <a:endParaRPr lang="en-US" dirty="0">
              <a:latin typeface="Helvetica Light" panose="020B0403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System Font Regular"/>
              <a:buChar char="-"/>
            </a:pP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Sample  SaH2P90822 - 10.3 ng/µl</a:t>
            </a:r>
          </a:p>
          <a:p>
            <a:pPr marL="285750" indent="-285750">
              <a:buFont typeface="System Font Regular"/>
              <a:buChar char="-"/>
            </a:pP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Sample SaH1P10622 – 118 ng/µl</a:t>
            </a:r>
          </a:p>
          <a:p>
            <a:pPr marL="285750" indent="-285750">
              <a:buFont typeface="System Font Regular"/>
              <a:buChar char="-"/>
            </a:pPr>
            <a:endParaRPr lang="en-US" dirty="0">
              <a:latin typeface="Helvetica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A4BCAD-1D16-F6BD-B0BB-D8BECCEFE248}"/>
              </a:ext>
            </a:extLst>
          </p:cNvPr>
          <p:cNvSpPr txBox="1"/>
          <p:nvPr/>
        </p:nvSpPr>
        <p:spPr>
          <a:xfrm>
            <a:off x="3099216" y="4355180"/>
            <a:ext cx="536396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 Light" panose="020B0403020202020204" pitchFamily="34" charset="0"/>
              </a:rPr>
              <a:t>10</a:t>
            </a: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 µl * </a:t>
            </a:r>
            <a:r>
              <a:rPr lang="en-US" dirty="0">
                <a:latin typeface="Helvetica Light" panose="020B0403020202020204" pitchFamily="34" charset="0"/>
              </a:rPr>
              <a:t>10.3 ng/</a:t>
            </a: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µl</a:t>
            </a:r>
            <a:r>
              <a:rPr lang="en-US" dirty="0">
                <a:latin typeface="Helvetica Light" panose="020B0403020202020204" pitchFamily="34" charset="0"/>
              </a:rPr>
              <a:t> </a:t>
            </a: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 = 103 ng </a:t>
            </a:r>
          </a:p>
          <a:p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In 10</a:t>
            </a:r>
            <a:r>
              <a:rPr lang="en-US" dirty="0">
                <a:latin typeface="Helvetica Light" panose="020B0403020202020204" pitchFamily="34" charset="0"/>
              </a:rPr>
              <a:t> </a:t>
            </a: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µl we will have 103 ng</a:t>
            </a:r>
          </a:p>
          <a:p>
            <a:endParaRPr lang="en-US" dirty="0">
              <a:latin typeface="Helvetica Light" panose="020B0403020202020204" pitchFamily="34" charset="0"/>
            </a:endParaRPr>
          </a:p>
          <a:p>
            <a:r>
              <a:rPr lang="en-US" dirty="0">
                <a:latin typeface="Helvetica Light" panose="020B0403020202020204" pitchFamily="34" charset="0"/>
              </a:rPr>
              <a:t>X</a:t>
            </a: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 µl * </a:t>
            </a:r>
            <a:r>
              <a:rPr lang="en-US" dirty="0">
                <a:latin typeface="Helvetica Light" panose="020B0403020202020204" pitchFamily="34" charset="0"/>
              </a:rPr>
              <a:t>118 ng/</a:t>
            </a: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µl</a:t>
            </a:r>
            <a:r>
              <a:rPr lang="en-US" dirty="0">
                <a:latin typeface="Helvetica Light" panose="020B0403020202020204" pitchFamily="34" charset="0"/>
              </a:rPr>
              <a:t> </a:t>
            </a:r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 = 103 ng</a:t>
            </a:r>
          </a:p>
          <a:p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X = 0.9 µl</a:t>
            </a:r>
          </a:p>
          <a:p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To add: 10 µl, Nuclease Free water (NFW) = 9.1 µl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39BF6-C04E-5F9D-9DE4-261027F1DB06}"/>
              </a:ext>
            </a:extLst>
          </p:cNvPr>
          <p:cNvSpPr txBox="1"/>
          <p:nvPr/>
        </p:nvSpPr>
        <p:spPr>
          <a:xfrm>
            <a:off x="5305706" y="3708226"/>
            <a:ext cx="1563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LIGHT" panose="020B0403020202020204" pitchFamily="34" charset="0"/>
                <a:cs typeface="Arial" panose="020B0604020202020204" pitchFamily="34" charset="0"/>
              </a:rPr>
              <a:t>V</a:t>
            </a:r>
            <a:r>
              <a:rPr lang="en-US" sz="2000" b="1" baseline="-25000" dirty="0">
                <a:latin typeface="HELVETICA LIGHT" panose="020B0403020202020204" pitchFamily="34" charset="0"/>
                <a:cs typeface="Arial" panose="020B0604020202020204" pitchFamily="34" charset="0"/>
              </a:rPr>
              <a:t>1</a:t>
            </a:r>
            <a:r>
              <a:rPr lang="en-US" sz="2000" b="1" dirty="0">
                <a:latin typeface="HELVETICA LIGHT" panose="020B0403020202020204" pitchFamily="34" charset="0"/>
                <a:cs typeface="Arial" panose="020B0604020202020204" pitchFamily="34" charset="0"/>
              </a:rPr>
              <a:t>N</a:t>
            </a:r>
            <a:r>
              <a:rPr lang="en-US" sz="2000" b="1" baseline="-25000" dirty="0">
                <a:latin typeface="HELVETICA LIGHT" panose="020B0403020202020204" pitchFamily="34" charset="0"/>
                <a:cs typeface="Arial" panose="020B0604020202020204" pitchFamily="34" charset="0"/>
              </a:rPr>
              <a:t>1</a:t>
            </a:r>
            <a:r>
              <a:rPr lang="en-US" sz="2000" b="1" dirty="0">
                <a:latin typeface="HELVETICA LIGHT" panose="020B0403020202020204" pitchFamily="34" charset="0"/>
                <a:cs typeface="Arial" panose="020B0604020202020204" pitchFamily="34" charset="0"/>
              </a:rPr>
              <a:t>=V</a:t>
            </a:r>
            <a:r>
              <a:rPr lang="en-US" sz="2000" b="1" baseline="-25000" dirty="0">
                <a:latin typeface="HELVETICA LIGHT" panose="020B0403020202020204" pitchFamily="34" charset="0"/>
                <a:cs typeface="Arial" panose="020B0604020202020204" pitchFamily="34" charset="0"/>
              </a:rPr>
              <a:t>2</a:t>
            </a:r>
            <a:r>
              <a:rPr lang="en-US" sz="2000" b="1" dirty="0">
                <a:latin typeface="HELVETICA LIGHT" panose="020B0403020202020204" pitchFamily="34" charset="0"/>
                <a:cs typeface="Arial" panose="020B0604020202020204" pitchFamily="34" charset="0"/>
              </a:rPr>
              <a:t>N</a:t>
            </a:r>
            <a:r>
              <a:rPr lang="en-US" sz="2000" b="1" baseline="-25000" dirty="0">
                <a:latin typeface="HELVETICA LIGHT" panose="020B0403020202020204" pitchFamily="34" charset="0"/>
                <a:cs typeface="Arial" panose="020B0604020202020204" pitchFamily="34" charset="0"/>
              </a:rPr>
              <a:t>2</a:t>
            </a:r>
            <a:endParaRPr lang="en-US" sz="2000" b="1" dirty="0">
              <a:latin typeface="HELVETICA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56B653-56D7-D7BE-59D9-76EDEA07E877}"/>
              </a:ext>
            </a:extLst>
          </p:cNvPr>
          <p:cNvSpPr txBox="1"/>
          <p:nvPr/>
        </p:nvSpPr>
        <p:spPr>
          <a:xfrm>
            <a:off x="6477567" y="1659414"/>
            <a:ext cx="5044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Light" panose="020B0403020202020204" pitchFamily="34" charset="0"/>
                <a:cs typeface="Arial" panose="020B0604020202020204" pitchFamily="34" charset="0"/>
              </a:rPr>
              <a:t>Equal chance of sequencing - Same starting concentration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05690D8-CB35-3F6D-1784-4689903F38D2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663700" cy="228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3700">
                  <a:extLst>
                    <a:ext uri="{9D8B030D-6E8A-4147-A177-3AD203B41FA5}">
                      <a16:colId xmlns:a16="http://schemas.microsoft.com/office/drawing/2014/main" val="1861568477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</a:rPr>
                        <a:t>SaH2P90822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166191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9EE16DF-AFD1-082E-9A1A-0915FBE93544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663700" cy="228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3700">
                  <a:extLst>
                    <a:ext uri="{9D8B030D-6E8A-4147-A177-3AD203B41FA5}">
                      <a16:colId xmlns:a16="http://schemas.microsoft.com/office/drawing/2014/main" val="340739326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</a:rPr>
                        <a:t>SaH2P90822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86525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97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E5EAB-7E2F-3B37-9721-C2E9BD1F3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A39B-1B31-324E-818A-4D640AB54626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42D43-8418-59DB-2CCD-8C6BA84B9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22CAE9-32FC-1BD6-5A15-ACEBFD440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7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8C452D3-7F25-D1EB-E738-CBD4327F0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60"/>
            <a:ext cx="845507" cy="7490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625EBD-F89A-6159-83DC-D33ECD344F6E}"/>
              </a:ext>
            </a:extLst>
          </p:cNvPr>
          <p:cNvSpPr txBox="1"/>
          <p:nvPr/>
        </p:nvSpPr>
        <p:spPr>
          <a:xfrm>
            <a:off x="3581400" y="502615"/>
            <a:ext cx="4325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Oxford Nanopore Sequencing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B46CA3-F593-96AE-6CBE-AF695DF8A350}"/>
              </a:ext>
            </a:extLst>
          </p:cNvPr>
          <p:cNvSpPr txBox="1"/>
          <p:nvPr/>
        </p:nvSpPr>
        <p:spPr>
          <a:xfrm>
            <a:off x="10451859" y="6079350"/>
            <a:ext cx="12402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Video - </a:t>
            </a:r>
            <a:r>
              <a:rPr lang="en-US" sz="1200" b="1" u="sng">
                <a:solidFill>
                  <a:srgbClr val="0027A7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here</a:t>
            </a:r>
            <a:endParaRPr lang="en-US" sz="1200" b="1" u="sng">
              <a:solidFill>
                <a:srgbClr val="0027A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0" name="Picture 4" descr="How nanopore sequencing works">
            <a:extLst>
              <a:ext uri="{FF2B5EF4-FFF2-40B4-BE49-F238E27FC236}">
                <a16:creationId xmlns:a16="http://schemas.microsoft.com/office/drawing/2014/main" id="{926D6678-1463-3897-86D5-DD2FA8B28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835" y="1642281"/>
            <a:ext cx="5244730" cy="2951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46F108-FE8C-5223-508D-9F3332ECEC2F}"/>
              </a:ext>
            </a:extLst>
          </p:cNvPr>
          <p:cNvSpPr txBox="1"/>
          <p:nvPr/>
        </p:nvSpPr>
        <p:spPr>
          <a:xfrm>
            <a:off x="9576816" y="4689140"/>
            <a:ext cx="20217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Sequencing run time = 72h</a:t>
            </a:r>
          </a:p>
        </p:txBody>
      </p:sp>
      <p:pic>
        <p:nvPicPr>
          <p:cNvPr id="1026" name="Picture 2" descr="How nanopore sequencing works - YouTube">
            <a:extLst>
              <a:ext uri="{FF2B5EF4-FFF2-40B4-BE49-F238E27FC236}">
                <a16:creationId xmlns:a16="http://schemas.microsoft.com/office/drawing/2014/main" id="{A49D15A6-1C01-DCDB-CB35-AE92D55BE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18" y="1643637"/>
            <a:ext cx="5244730" cy="295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E0167A-88A0-4E3B-3BAB-59DFDA7FCEC3}"/>
              </a:ext>
            </a:extLst>
          </p:cNvPr>
          <p:cNvSpPr txBox="1"/>
          <p:nvPr/>
        </p:nvSpPr>
        <p:spPr>
          <a:xfrm>
            <a:off x="386418" y="5465137"/>
            <a:ext cx="824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Helvetica Light" panose="020B0403020202020204" pitchFamily="34" charset="0"/>
                <a:cs typeface="Arial" panose="020B0604020202020204" pitchFamily="34" charset="0"/>
              </a:rPr>
              <a:t>The squiggle form (FAST5/POD5) converted to FASTQ (FASTA file with Quality score) - </a:t>
            </a:r>
            <a:r>
              <a:rPr lang="en-US" sz="1600" b="1">
                <a:latin typeface="Helvetica Light" panose="020B0403020202020204" pitchFamily="34" charset="0"/>
                <a:cs typeface="Arial" panose="020B0604020202020204" pitchFamily="34" charset="0"/>
              </a:rPr>
              <a:t>base calling </a:t>
            </a:r>
            <a:r>
              <a:rPr lang="en-US" sz="1600">
                <a:latin typeface="Helvetica Light" panose="020B0403020202020204" pitchFamily="34" charset="0"/>
                <a:cs typeface="Arial" panose="020B0604020202020204" pitchFamily="34" charset="0"/>
              </a:rPr>
              <a:t>– Dorado – SUP (Super accuracy model - Q20 Simplex).</a:t>
            </a:r>
          </a:p>
        </p:txBody>
      </p:sp>
    </p:spTree>
    <p:extLst>
      <p:ext uri="{BB962C8B-B14F-4D97-AF65-F5344CB8AC3E}">
        <p14:creationId xmlns:p14="http://schemas.microsoft.com/office/powerpoint/2010/main" val="236722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309F0D-ACB0-F5C2-7150-A4FA08754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A39B-1B31-324E-818A-4D640AB54626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D0600-6739-C55B-50B8-678E77A14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3DE6D-1B84-9368-FCFA-9BE13350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8</a:t>
            </a:fld>
            <a:endParaRPr lang="en-US"/>
          </a:p>
        </p:txBody>
      </p:sp>
      <p:pic>
        <p:nvPicPr>
          <p:cNvPr id="7" name="Online Media 6" descr="How nanopore sequencing works">
            <a:hlinkClick r:id="" action="ppaction://media"/>
            <a:extLst>
              <a:ext uri="{FF2B5EF4-FFF2-40B4-BE49-F238E27FC236}">
                <a16:creationId xmlns:a16="http://schemas.microsoft.com/office/drawing/2014/main" id="{5A2A04BB-7BF5-4F40-0964-8E455C9CEE8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56874" y="67978"/>
            <a:ext cx="11129860" cy="628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0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40B5A-383E-45E2-4A95-1E7AE7BA2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A39B-1B31-324E-818A-4D640AB54626}" type="datetime1">
              <a:rPr lang="de-CH" smtClean="0"/>
              <a:t>13.03.25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5E5AA-E3EA-D92E-51C8-F6AAAF03E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ONT Library preparation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4E352-B869-F81C-7A40-7B8DA3FA4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F8CD-A8FC-4B4A-A864-FF956CA7ECEB}" type="slidenum">
              <a:rPr lang="en-US" smtClean="0"/>
              <a:t>9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9F1E7A3-0504-59A6-004A-FF653FCE6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60"/>
            <a:ext cx="845507" cy="7490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CFB44B-0028-1277-BFA2-5C33DDEC33F5}"/>
              </a:ext>
            </a:extLst>
          </p:cNvPr>
          <p:cNvSpPr txBox="1"/>
          <p:nvPr/>
        </p:nvSpPr>
        <p:spPr>
          <a:xfrm>
            <a:off x="4609150" y="518467"/>
            <a:ext cx="2836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0027A7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The Alphabet Soup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AD8F4D6-C7FE-6CC5-1BAF-F4B1A1332A69}"/>
              </a:ext>
            </a:extLst>
          </p:cNvPr>
          <p:cNvGrpSpPr/>
          <p:nvPr/>
        </p:nvGrpSpPr>
        <p:grpSpPr>
          <a:xfrm>
            <a:off x="422753" y="2495851"/>
            <a:ext cx="3615847" cy="2539445"/>
            <a:chOff x="4295792" y="2209606"/>
            <a:chExt cx="4619582" cy="3184902"/>
          </a:xfrm>
        </p:grpSpPr>
        <p:pic>
          <p:nvPicPr>
            <p:cNvPr id="11" name="Picture 4" descr="GitHub - oschwengers/bakta: Rapid &amp; standardized annotation of bacterial  genomes, MAGs &amp; plasmids">
              <a:extLst>
                <a:ext uri="{FF2B5EF4-FFF2-40B4-BE49-F238E27FC236}">
                  <a16:creationId xmlns:a16="http://schemas.microsoft.com/office/drawing/2014/main" id="{59A860EA-0097-D9DB-284C-C5F0457746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5792" y="2209606"/>
              <a:ext cx="4619582" cy="3184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684C3B3-FDCA-B024-9D86-2BD5FEF814A0}"/>
                </a:ext>
              </a:extLst>
            </p:cNvPr>
            <p:cNvSpPr/>
            <p:nvPr/>
          </p:nvSpPr>
          <p:spPr>
            <a:xfrm>
              <a:off x="4729130" y="3010398"/>
              <a:ext cx="2245108" cy="1669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H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C09F0B7-4746-66AA-3573-869CA5C48AF2}"/>
              </a:ext>
            </a:extLst>
          </p:cNvPr>
          <p:cNvSpPr txBox="1"/>
          <p:nvPr/>
        </p:nvSpPr>
        <p:spPr>
          <a:xfrm>
            <a:off x="778354" y="1755778"/>
            <a:ext cx="1763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>
                <a:solidFill>
                  <a:srgbClr val="0028A5"/>
                </a:solidFill>
                <a:latin typeface="Helvetica Light" panose="020B0403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we want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D3DA20-B179-EA9E-01CC-EB4A31E6EFCF}"/>
              </a:ext>
            </a:extLst>
          </p:cNvPr>
          <p:cNvSpPr txBox="1"/>
          <p:nvPr/>
        </p:nvSpPr>
        <p:spPr>
          <a:xfrm>
            <a:off x="6751877" y="1755778"/>
            <a:ext cx="280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>
                <a:solidFill>
                  <a:srgbClr val="0028A5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What we get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B5D4C7-053D-F890-3492-BB2E41E3B4B7}"/>
              </a:ext>
            </a:extLst>
          </p:cNvPr>
          <p:cNvSpPr txBox="1"/>
          <p:nvPr/>
        </p:nvSpPr>
        <p:spPr>
          <a:xfrm>
            <a:off x="4279391" y="2453179"/>
            <a:ext cx="7748017" cy="35394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@063352cc-49de-4b04-a309-fff46dd99057 </a:t>
            </a:r>
            <a:r>
              <a:rPr lang="en-GB" sz="1400" err="1">
                <a:latin typeface="Helvetica Light" panose="020B0403020202020204" pitchFamily="34" charset="0"/>
                <a:cs typeface="Arial" panose="020B0604020202020204" pitchFamily="34" charset="0"/>
              </a:rPr>
              <a:t>runid</a:t>
            </a:r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=7cfd1f558cd29d6cbbb183ff269af3f987521ca6 read=18 </a:t>
            </a:r>
            <a:r>
              <a:rPr lang="en-GB" sz="1400" err="1">
                <a:latin typeface="Helvetica Light" panose="020B0403020202020204" pitchFamily="34" charset="0"/>
                <a:cs typeface="Arial" panose="020B0604020202020204" pitchFamily="34" charset="0"/>
              </a:rPr>
              <a:t>ch</a:t>
            </a:r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=29 </a:t>
            </a:r>
            <a:r>
              <a:rPr lang="en-GB" sz="1400" err="1">
                <a:latin typeface="Helvetica Light" panose="020B0403020202020204" pitchFamily="34" charset="0"/>
                <a:cs typeface="Arial" panose="020B0604020202020204" pitchFamily="34" charset="0"/>
              </a:rPr>
              <a:t>start_time</a:t>
            </a:r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=2023-02-03T12:07:26.683366+01:00 </a:t>
            </a:r>
            <a:r>
              <a:rPr lang="en-GB" sz="1400" err="1">
                <a:latin typeface="Helvetica Light" panose="020B0403020202020204" pitchFamily="34" charset="0"/>
                <a:cs typeface="Arial" panose="020B0604020202020204" pitchFamily="34" charset="0"/>
              </a:rPr>
              <a:t>flow_cell_id</a:t>
            </a:r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=FAS77291 barcode=barcode01 </a:t>
            </a:r>
            <a:r>
              <a:rPr lang="en-GB" sz="1400" err="1">
                <a:latin typeface="Helvetica Light" panose="020B0403020202020204" pitchFamily="34" charset="0"/>
                <a:cs typeface="Arial" panose="020B0604020202020204" pitchFamily="34" charset="0"/>
              </a:rPr>
              <a:t>barcode_alias</a:t>
            </a:r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=barcode01 </a:t>
            </a:r>
            <a:r>
              <a:rPr lang="en-GB" sz="1400" err="1">
                <a:latin typeface="Helvetica Light" panose="020B0403020202020204" pitchFamily="34" charset="0"/>
                <a:cs typeface="Arial" panose="020B0604020202020204" pitchFamily="34" charset="0"/>
              </a:rPr>
              <a:t>basecall_model_version_id</a:t>
            </a:r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=2021-05-17_dna_r9.4.1_minion_384_d37a2ab9</a:t>
            </a:r>
          </a:p>
          <a:p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AGCTTTTCATTCTGACTGCAACGGGATTAAAAAAAGAGTGTCTGATAGCGCTACCAA</a:t>
            </a:r>
            <a:r>
              <a:rPr lang="en-GB" sz="1400">
                <a:solidFill>
                  <a:srgbClr val="C00000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TGCTGAAACTGCTGCCGGCAGACGATACCCGGCGGGCGGTGATAGAGCGCAGTATCCGGCTGGCGCAGGA</a:t>
            </a:r>
            <a:r>
              <a:rPr lang="en-GB" sz="1400">
                <a:solidFill>
                  <a:schemeClr val="accent6">
                    <a:lumMod val="60000"/>
                    <a:lumOff val="40000"/>
                  </a:schemeClr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ATGAGTTTTGGCCAATCGATCATGCATGCAATGGTAACCGGAGTGCAATCTACGTACTACCATGGGAAAATT</a:t>
            </a:r>
            <a:r>
              <a:rPr lang="en-GB" sz="1400">
                <a:solidFill>
                  <a:schemeClr val="accent2">
                    <a:lumMod val="60000"/>
                    <a:lumOff val="40000"/>
                  </a:schemeClr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GAAATAATGCCCTGACGGCCCGGTGGCGTGGCGCCATCGATCTAACTAGCACCACC</a:t>
            </a:r>
            <a:r>
              <a:rPr lang="en-GB" sz="1400">
                <a:solidFill>
                  <a:srgbClr val="FFC000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ATATTACCACAGGTAACGGTGCGGGCTGACGCGTA</a:t>
            </a:r>
          </a:p>
          <a:p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+</a:t>
            </a:r>
          </a:p>
          <a:p>
            <a:r>
              <a:rPr lang="en-GB" sz="1400">
                <a:latin typeface="Helvetica Light" panose="020B0403020202020204" pitchFamily="34" charset="0"/>
                <a:cs typeface="Arial" panose="020B0604020202020204" pitchFamily="34" charset="0"/>
              </a:rPr>
              <a:t>''((68:&lt;;977::*(('''&amp;%$$"#$&amp;&amp;&amp;+00&lt;&gt;&gt;&gt;=&gt;=&gt;+414&lt;=&lt;&lt;?&gt;7547C?&gt;&gt;350.267;E::&lt;&gt;@BKC@&gt;&lt;;20/+**{,13@@&lt;;::&lt;=FDF?A763320123966&gt;&lt;&lt;&gt;?9.'''''*+*+,-:;=&gt;&gt;&lt;&lt;=::99;=&lt;&lt;??AB@====BB&gt;B&gt;=&gt;=?=&lt;=?@C@B))))49:=@6556BB?::&gt;A@&gt;&gt;&gt;&gt;&gt;@@@???A&lt;&lt;&lt;;&lt;::&lt;&gt;=:799</a:t>
            </a:r>
          </a:p>
          <a:p>
            <a:endParaRPr lang="en-GB" sz="1400">
              <a:solidFill>
                <a:srgbClr val="FFC000"/>
              </a:solidFill>
              <a:latin typeface="Helvetica Light" panose="020B04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8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25a6fc0-abfe-4e11-8771-8ea76f18788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BBF71E1DDE2E4CBA7592250FFEC330" ma:contentTypeVersion="14" ma:contentTypeDescription="Create a new document." ma:contentTypeScope="" ma:versionID="4ae8fcdf601b350c39d52c3163de6e7d">
  <xsd:schema xmlns:xsd="http://www.w3.org/2001/XMLSchema" xmlns:xs="http://www.w3.org/2001/XMLSchema" xmlns:p="http://schemas.microsoft.com/office/2006/metadata/properties" xmlns:ns2="525a6fc0-abfe-4e11-8771-8ea76f187889" xmlns:ns3="7c779bc3-6c0e-49fe-a8a3-ec22b698d01a" targetNamespace="http://schemas.microsoft.com/office/2006/metadata/properties" ma:root="true" ma:fieldsID="64552ceb8275576c5ca07326f3d88f81" ns2:_="" ns3:_="">
    <xsd:import namespace="525a6fc0-abfe-4e11-8771-8ea76f187889"/>
    <xsd:import namespace="7c779bc3-6c0e-49fe-a8a3-ec22b698d01a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5a6fc0-abfe-4e11-8771-8ea76f187889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c938953-97e4-410d-a323-cf9a87d86f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779bc3-6c0e-49fe-a8a3-ec22b698d01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19F3C1-B3FB-4FCE-A177-D378B3704565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7c779bc3-6c0e-49fe-a8a3-ec22b698d01a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525a6fc0-abfe-4e11-8771-8ea76f18788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DB926BC-D1B6-4E5C-BBB0-31086FE344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5a6fc0-abfe-4e11-8771-8ea76f187889"/>
    <ds:schemaRef ds:uri="7c779bc3-6c0e-49fe-a8a3-ec22b698d0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637F40E-1C72-4DF2-ACCC-EB11326DB6C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</TotalTime>
  <Words>675</Words>
  <Application>Microsoft Macintosh PowerPoint</Application>
  <PresentationFormat>Widescreen</PresentationFormat>
  <Paragraphs>104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Aptos</vt:lpstr>
      <vt:lpstr>Arial</vt:lpstr>
      <vt:lpstr>Calibri</vt:lpstr>
      <vt:lpstr>Calibri Light</vt:lpstr>
      <vt:lpstr>HELVETICA LIGHT</vt:lpstr>
      <vt:lpstr>HELVETICA LIGHT</vt:lpstr>
      <vt:lpstr>System Font Regular</vt:lpstr>
      <vt:lpstr>Office 2013 - 2022 Theme</vt:lpstr>
      <vt:lpstr>PowerPoint Presentation</vt:lpstr>
      <vt:lpstr>Learning outcomes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Srinithi Purushothaman</dc:creator>
  <cp:lastModifiedBy>Vanni Benvenga</cp:lastModifiedBy>
  <cp:revision>3</cp:revision>
  <dcterms:created xsi:type="dcterms:W3CDTF">2024-02-29T10:03:15Z</dcterms:created>
  <dcterms:modified xsi:type="dcterms:W3CDTF">2025-03-13T11:56:38Z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0x010100BDBBF71E1DDE2E4CBA7592250FFEC330</vt:lpwstr>
  </property>
  <property fmtid="{D5CDD505-2E9C-101B-9397-08002B2CF9AE}" pid="3" name="MediaServiceImageTags">
    <vt:lpwstr/>
  </property>
</Properties>
</file>