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6" r:id="rId5"/>
    <p:sldId id="272" r:id="rId6"/>
    <p:sldId id="300" r:id="rId7"/>
    <p:sldId id="297" r:id="rId8"/>
    <p:sldId id="281" r:id="rId9"/>
    <p:sldId id="367" r:id="rId10"/>
    <p:sldId id="393" r:id="rId11"/>
    <p:sldId id="388" r:id="rId12"/>
    <p:sldId id="390" r:id="rId13"/>
    <p:sldId id="391" r:id="rId14"/>
    <p:sldId id="387" r:id="rId15"/>
    <p:sldId id="392" r:id="rId16"/>
    <p:sldId id="298" r:id="rId17"/>
    <p:sldId id="389" r:id="rId18"/>
    <p:sldId id="397" r:id="rId19"/>
    <p:sldId id="396" r:id="rId20"/>
    <p:sldId id="395" r:id="rId21"/>
    <p:sldId id="398" r:id="rId22"/>
    <p:sldId id="394" r:id="rId23"/>
    <p:sldId id="559" r:id="rId24"/>
  </p:sldIdLst>
  <p:sldSz cx="12192000" cy="6858000"/>
  <p:notesSz cx="6400800" cy="86868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3727" userDrawn="1">
          <p15:clr>
            <a:srgbClr val="A4A3A4"/>
          </p15:clr>
        </p15:guide>
        <p15:guide id="7" pos="3953" userDrawn="1">
          <p15:clr>
            <a:srgbClr val="A4A3A4"/>
          </p15:clr>
        </p15:guide>
        <p15:guide id="8" pos="4861" userDrawn="1">
          <p15:clr>
            <a:srgbClr val="A4A3A4"/>
          </p15:clr>
        </p15:guide>
        <p15:guide id="9" pos="5065" userDrawn="1">
          <p15:clr>
            <a:srgbClr val="A4A3A4"/>
          </p15:clr>
        </p15:guide>
        <p15:guide id="10" pos="7106" userDrawn="1">
          <p15:clr>
            <a:srgbClr val="A4A3A4"/>
          </p15:clr>
        </p15:guide>
        <p15:guide id="11" pos="2819" userDrawn="1">
          <p15:clr>
            <a:srgbClr val="A4A3A4"/>
          </p15:clr>
        </p15:guide>
        <p15:guide id="12" pos="2615" userDrawn="1">
          <p15:clr>
            <a:srgbClr val="A4A3A4"/>
          </p15:clr>
        </p15:guide>
        <p15:guide id="13" pos="574" userDrawn="1">
          <p15:clr>
            <a:srgbClr val="A4A3A4"/>
          </p15:clr>
        </p15:guide>
        <p15:guide id="14" orient="horz" pos="709" userDrawn="1">
          <p15:clr>
            <a:srgbClr val="A4A3A4"/>
          </p15:clr>
        </p15:guide>
        <p15:guide id="15" orient="horz" pos="4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AD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196109-C49C-B94D-BB18-CB8A40B5045D}" v="25" dt="2025-03-12T23:06:15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1" autoAdjust="0"/>
    <p:restoredTop sz="92739"/>
  </p:normalViewPr>
  <p:slideViewPr>
    <p:cSldViewPr snapToObjects="1">
      <p:cViewPr varScale="1">
        <p:scale>
          <a:sx n="144" d="100"/>
          <a:sy n="144" d="100"/>
        </p:scale>
        <p:origin x="592" y="184"/>
      </p:cViewPr>
      <p:guideLst>
        <p:guide orient="horz" pos="119"/>
        <p:guide orient="horz" pos="3838"/>
        <p:guide pos="3840"/>
        <p:guide pos="3727"/>
        <p:guide pos="3953"/>
        <p:guide pos="4861"/>
        <p:guide pos="5065"/>
        <p:guide pos="7106"/>
        <p:guide pos="2819"/>
        <p:guide pos="2615"/>
        <p:guide pos="574"/>
        <p:guide orient="horz" pos="709"/>
        <p:guide orient="horz" pos="41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Roloff Handschin" userId="59332954-e731-42b8-a36b-a4b259130602" providerId="ADAL" clId="{A7779576-A0FF-294E-8408-C0CDF0211353}"/>
    <pc:docChg chg="delSld">
      <pc:chgData name="Tim Roloff Handschin" userId="59332954-e731-42b8-a36b-a4b259130602" providerId="ADAL" clId="{A7779576-A0FF-294E-8408-C0CDF0211353}" dt="2024-03-13T20:46:23.074" v="62" actId="2696"/>
      <pc:docMkLst>
        <pc:docMk/>
      </pc:docMkLst>
      <pc:sldChg chg="del">
        <pc:chgData name="Tim Roloff Handschin" userId="59332954-e731-42b8-a36b-a4b259130602" providerId="ADAL" clId="{A7779576-A0FF-294E-8408-C0CDF0211353}" dt="2024-03-13T20:46:23.074" v="62" actId="2696"/>
        <pc:sldMkLst>
          <pc:docMk/>
          <pc:sldMk cId="0" sldId="259"/>
        </pc:sldMkLst>
      </pc:sldChg>
      <pc:sldChg chg="del">
        <pc:chgData name="Tim Roloff Handschin" userId="59332954-e731-42b8-a36b-a4b259130602" providerId="ADAL" clId="{A7779576-A0FF-294E-8408-C0CDF0211353}" dt="2024-03-13T20:46:22.257" v="35" actId="2696"/>
        <pc:sldMkLst>
          <pc:docMk/>
          <pc:sldMk cId="63760650" sldId="264"/>
        </pc:sldMkLst>
      </pc:sldChg>
      <pc:sldChg chg="del">
        <pc:chgData name="Tim Roloff Handschin" userId="59332954-e731-42b8-a36b-a4b259130602" providerId="ADAL" clId="{A7779576-A0FF-294E-8408-C0CDF0211353}" dt="2024-03-13T20:46:21.408" v="8" actId="2696"/>
        <pc:sldMkLst>
          <pc:docMk/>
          <pc:sldMk cId="3382700899" sldId="265"/>
        </pc:sldMkLst>
      </pc:sldChg>
      <pc:sldChg chg="del">
        <pc:chgData name="Tim Roloff Handschin" userId="59332954-e731-42b8-a36b-a4b259130602" providerId="ADAL" clId="{A7779576-A0FF-294E-8408-C0CDF0211353}" dt="2024-03-13T20:46:21.492" v="11" actId="2696"/>
        <pc:sldMkLst>
          <pc:docMk/>
          <pc:sldMk cId="489106014" sldId="266"/>
        </pc:sldMkLst>
      </pc:sldChg>
      <pc:sldChg chg="del">
        <pc:chgData name="Tim Roloff Handschin" userId="59332954-e731-42b8-a36b-a4b259130602" providerId="ADAL" clId="{A7779576-A0FF-294E-8408-C0CDF0211353}" dt="2024-03-13T20:46:23.024" v="59" actId="2696"/>
        <pc:sldMkLst>
          <pc:docMk/>
          <pc:sldMk cId="4289377772" sldId="267"/>
        </pc:sldMkLst>
      </pc:sldChg>
      <pc:sldChg chg="del">
        <pc:chgData name="Tim Roloff Handschin" userId="59332954-e731-42b8-a36b-a4b259130602" providerId="ADAL" clId="{A7779576-A0FF-294E-8408-C0CDF0211353}" dt="2024-03-13T20:46:22.808" v="51" actId="2696"/>
        <pc:sldMkLst>
          <pc:docMk/>
          <pc:sldMk cId="2598257948" sldId="268"/>
        </pc:sldMkLst>
      </pc:sldChg>
      <pc:sldChg chg="del">
        <pc:chgData name="Tim Roloff Handschin" userId="59332954-e731-42b8-a36b-a4b259130602" providerId="ADAL" clId="{A7779576-A0FF-294E-8408-C0CDF0211353}" dt="2024-03-13T20:46:22.859" v="53" actId="2696"/>
        <pc:sldMkLst>
          <pc:docMk/>
          <pc:sldMk cId="4110842943" sldId="269"/>
        </pc:sldMkLst>
      </pc:sldChg>
      <pc:sldChg chg="del">
        <pc:chgData name="Tim Roloff Handschin" userId="59332954-e731-42b8-a36b-a4b259130602" providerId="ADAL" clId="{A7779576-A0FF-294E-8408-C0CDF0211353}" dt="2024-03-13T20:46:23.002" v="58" actId="2696"/>
        <pc:sldMkLst>
          <pc:docMk/>
          <pc:sldMk cId="2942309261" sldId="270"/>
        </pc:sldMkLst>
      </pc:sldChg>
      <pc:sldChg chg="del">
        <pc:chgData name="Tim Roloff Handschin" userId="59332954-e731-42b8-a36b-a4b259130602" providerId="ADAL" clId="{A7779576-A0FF-294E-8408-C0CDF0211353}" dt="2024-03-13T20:46:21.591" v="15" actId="2696"/>
        <pc:sldMkLst>
          <pc:docMk/>
          <pc:sldMk cId="3545752793" sldId="271"/>
        </pc:sldMkLst>
      </pc:sldChg>
      <pc:sldChg chg="del">
        <pc:chgData name="Tim Roloff Handschin" userId="59332954-e731-42b8-a36b-a4b259130602" providerId="ADAL" clId="{A7779576-A0FF-294E-8408-C0CDF0211353}" dt="2024-03-13T20:46:22.844" v="52" actId="2696"/>
        <pc:sldMkLst>
          <pc:docMk/>
          <pc:sldMk cId="2634025029" sldId="273"/>
        </pc:sldMkLst>
      </pc:sldChg>
      <pc:sldChg chg="del">
        <pc:chgData name="Tim Roloff Handschin" userId="59332954-e731-42b8-a36b-a4b259130602" providerId="ADAL" clId="{A7779576-A0FF-294E-8408-C0CDF0211353}" dt="2024-03-13T20:46:22.567" v="45" actId="2696"/>
        <pc:sldMkLst>
          <pc:docMk/>
          <pc:sldMk cId="653624246" sldId="276"/>
        </pc:sldMkLst>
      </pc:sldChg>
      <pc:sldChg chg="del">
        <pc:chgData name="Tim Roloff Handschin" userId="59332954-e731-42b8-a36b-a4b259130602" providerId="ADAL" clId="{A7779576-A0FF-294E-8408-C0CDF0211353}" dt="2024-03-13T20:46:22.990" v="57" actId="2696"/>
        <pc:sldMkLst>
          <pc:docMk/>
          <pc:sldMk cId="1240508855" sldId="278"/>
        </pc:sldMkLst>
      </pc:sldChg>
      <pc:sldChg chg="del">
        <pc:chgData name="Tim Roloff Handschin" userId="59332954-e731-42b8-a36b-a4b259130602" providerId="ADAL" clId="{A7779576-A0FF-294E-8408-C0CDF0211353}" dt="2024-03-13T20:46:22.955" v="56" actId="2696"/>
        <pc:sldMkLst>
          <pc:docMk/>
          <pc:sldMk cId="2632431162" sldId="279"/>
        </pc:sldMkLst>
      </pc:sldChg>
      <pc:sldChg chg="del">
        <pc:chgData name="Tim Roloff Handschin" userId="59332954-e731-42b8-a36b-a4b259130602" providerId="ADAL" clId="{A7779576-A0FF-294E-8408-C0CDF0211353}" dt="2024-03-13T20:46:22.876" v="54" actId="2696"/>
        <pc:sldMkLst>
          <pc:docMk/>
          <pc:sldMk cId="56588325" sldId="280"/>
        </pc:sldMkLst>
      </pc:sldChg>
      <pc:sldChg chg="del">
        <pc:chgData name="Tim Roloff Handschin" userId="59332954-e731-42b8-a36b-a4b259130602" providerId="ADAL" clId="{A7779576-A0FF-294E-8408-C0CDF0211353}" dt="2024-03-13T20:46:07.467" v="4" actId="2696"/>
        <pc:sldMkLst>
          <pc:docMk/>
          <pc:sldMk cId="3016797572" sldId="282"/>
        </pc:sldMkLst>
      </pc:sldChg>
      <pc:sldChg chg="del">
        <pc:chgData name="Tim Roloff Handschin" userId="59332954-e731-42b8-a36b-a4b259130602" providerId="ADAL" clId="{A7779576-A0FF-294E-8408-C0CDF0211353}" dt="2024-03-13T20:46:07.396" v="0" actId="2696"/>
        <pc:sldMkLst>
          <pc:docMk/>
          <pc:sldMk cId="568332022" sldId="283"/>
        </pc:sldMkLst>
      </pc:sldChg>
      <pc:sldChg chg="del">
        <pc:chgData name="Tim Roloff Handschin" userId="59332954-e731-42b8-a36b-a4b259130602" providerId="ADAL" clId="{A7779576-A0FF-294E-8408-C0CDF0211353}" dt="2024-03-13T20:46:07.427" v="1" actId="2696"/>
        <pc:sldMkLst>
          <pc:docMk/>
          <pc:sldMk cId="4030061482" sldId="284"/>
        </pc:sldMkLst>
      </pc:sldChg>
      <pc:sldChg chg="del">
        <pc:chgData name="Tim Roloff Handschin" userId="59332954-e731-42b8-a36b-a4b259130602" providerId="ADAL" clId="{A7779576-A0FF-294E-8408-C0CDF0211353}" dt="2024-03-13T20:46:22.295" v="37" actId="2696"/>
        <pc:sldMkLst>
          <pc:docMk/>
          <pc:sldMk cId="1050991127" sldId="285"/>
        </pc:sldMkLst>
      </pc:sldChg>
      <pc:sldChg chg="del">
        <pc:chgData name="Tim Roloff Handschin" userId="59332954-e731-42b8-a36b-a4b259130602" providerId="ADAL" clId="{A7779576-A0FF-294E-8408-C0CDF0211353}" dt="2024-03-13T20:46:22.327" v="38" actId="2696"/>
        <pc:sldMkLst>
          <pc:docMk/>
          <pc:sldMk cId="3569927479" sldId="286"/>
        </pc:sldMkLst>
      </pc:sldChg>
      <pc:sldChg chg="del">
        <pc:chgData name="Tim Roloff Handschin" userId="59332954-e731-42b8-a36b-a4b259130602" providerId="ADAL" clId="{A7779576-A0FF-294E-8408-C0CDF0211353}" dt="2024-03-13T20:46:22.385" v="39" actId="2696"/>
        <pc:sldMkLst>
          <pc:docMk/>
          <pc:sldMk cId="1960394048" sldId="287"/>
        </pc:sldMkLst>
      </pc:sldChg>
      <pc:sldChg chg="del">
        <pc:chgData name="Tim Roloff Handschin" userId="59332954-e731-42b8-a36b-a4b259130602" providerId="ADAL" clId="{A7779576-A0FF-294E-8408-C0CDF0211353}" dt="2024-03-13T20:46:22.422" v="40" actId="2696"/>
        <pc:sldMkLst>
          <pc:docMk/>
          <pc:sldMk cId="1787398240" sldId="288"/>
        </pc:sldMkLst>
      </pc:sldChg>
      <pc:sldChg chg="del">
        <pc:chgData name="Tim Roloff Handschin" userId="59332954-e731-42b8-a36b-a4b259130602" providerId="ADAL" clId="{A7779576-A0FF-294E-8408-C0CDF0211353}" dt="2024-03-13T20:46:22.479" v="42" actId="2696"/>
        <pc:sldMkLst>
          <pc:docMk/>
          <pc:sldMk cId="733195094" sldId="289"/>
        </pc:sldMkLst>
      </pc:sldChg>
      <pc:sldChg chg="del">
        <pc:chgData name="Tim Roloff Handschin" userId="59332954-e731-42b8-a36b-a4b259130602" providerId="ADAL" clId="{A7779576-A0FF-294E-8408-C0CDF0211353}" dt="2024-03-13T20:46:22.464" v="41" actId="2696"/>
        <pc:sldMkLst>
          <pc:docMk/>
          <pc:sldMk cId="309060731" sldId="290"/>
        </pc:sldMkLst>
      </pc:sldChg>
      <pc:sldChg chg="del">
        <pc:chgData name="Tim Roloff Handschin" userId="59332954-e731-42b8-a36b-a4b259130602" providerId="ADAL" clId="{A7779576-A0FF-294E-8408-C0CDF0211353}" dt="2024-03-13T20:46:22.499" v="43" actId="2696"/>
        <pc:sldMkLst>
          <pc:docMk/>
          <pc:sldMk cId="1476436040" sldId="291"/>
        </pc:sldMkLst>
      </pc:sldChg>
      <pc:sldChg chg="del">
        <pc:chgData name="Tim Roloff Handschin" userId="59332954-e731-42b8-a36b-a4b259130602" providerId="ADAL" clId="{A7779576-A0FF-294E-8408-C0CDF0211353}" dt="2024-03-13T20:46:22.530" v="44" actId="2696"/>
        <pc:sldMkLst>
          <pc:docMk/>
          <pc:sldMk cId="3788250955" sldId="292"/>
        </pc:sldMkLst>
      </pc:sldChg>
      <pc:sldChg chg="del">
        <pc:chgData name="Tim Roloff Handschin" userId="59332954-e731-42b8-a36b-a4b259130602" providerId="ADAL" clId="{A7779576-A0FF-294E-8408-C0CDF0211353}" dt="2024-03-13T20:46:22.605" v="46" actId="2696"/>
        <pc:sldMkLst>
          <pc:docMk/>
          <pc:sldMk cId="1500072386" sldId="293"/>
        </pc:sldMkLst>
      </pc:sldChg>
      <pc:sldChg chg="del">
        <pc:chgData name="Tim Roloff Handschin" userId="59332954-e731-42b8-a36b-a4b259130602" providerId="ADAL" clId="{A7779576-A0FF-294E-8408-C0CDF0211353}" dt="2024-03-13T20:46:22.632" v="47" actId="2696"/>
        <pc:sldMkLst>
          <pc:docMk/>
          <pc:sldMk cId="628428568" sldId="294"/>
        </pc:sldMkLst>
      </pc:sldChg>
      <pc:sldChg chg="del">
        <pc:chgData name="Tim Roloff Handschin" userId="59332954-e731-42b8-a36b-a4b259130602" providerId="ADAL" clId="{A7779576-A0FF-294E-8408-C0CDF0211353}" dt="2024-03-13T20:46:22.665" v="48" actId="2696"/>
        <pc:sldMkLst>
          <pc:docMk/>
          <pc:sldMk cId="1025311057" sldId="295"/>
        </pc:sldMkLst>
      </pc:sldChg>
      <pc:sldChg chg="del">
        <pc:chgData name="Tim Roloff Handschin" userId="59332954-e731-42b8-a36b-a4b259130602" providerId="ADAL" clId="{A7779576-A0FF-294E-8408-C0CDF0211353}" dt="2024-03-13T20:46:22.697" v="49" actId="2696"/>
        <pc:sldMkLst>
          <pc:docMk/>
          <pc:sldMk cId="4275699540" sldId="296"/>
        </pc:sldMkLst>
      </pc:sldChg>
      <pc:sldChg chg="del">
        <pc:chgData name="Tim Roloff Handschin" userId="59332954-e731-42b8-a36b-a4b259130602" providerId="ADAL" clId="{A7779576-A0FF-294E-8408-C0CDF0211353}" dt="2024-03-13T20:46:22.273" v="36" actId="2696"/>
        <pc:sldMkLst>
          <pc:docMk/>
          <pc:sldMk cId="3876896717" sldId="299"/>
        </pc:sldMkLst>
      </pc:sldChg>
      <pc:sldChg chg="del">
        <pc:chgData name="Tim Roloff Handschin" userId="59332954-e731-42b8-a36b-a4b259130602" providerId="ADAL" clId="{A7779576-A0FF-294E-8408-C0CDF0211353}" dt="2024-03-13T20:46:22.711" v="50" actId="2696"/>
        <pc:sldMkLst>
          <pc:docMk/>
          <pc:sldMk cId="1400229398" sldId="301"/>
        </pc:sldMkLst>
      </pc:sldChg>
      <pc:sldChg chg="del">
        <pc:chgData name="Tim Roloff Handschin" userId="59332954-e731-42b8-a36b-a4b259130602" providerId="ADAL" clId="{A7779576-A0FF-294E-8408-C0CDF0211353}" dt="2024-03-13T20:46:22.243" v="34" actId="2696"/>
        <pc:sldMkLst>
          <pc:docMk/>
          <pc:sldMk cId="3930409499" sldId="399"/>
        </pc:sldMkLst>
      </pc:sldChg>
      <pc:sldChg chg="del">
        <pc:chgData name="Tim Roloff Handschin" userId="59332954-e731-42b8-a36b-a4b259130602" providerId="ADAL" clId="{A7779576-A0FF-294E-8408-C0CDF0211353}" dt="2024-03-13T20:46:22.907" v="55" actId="2696"/>
        <pc:sldMkLst>
          <pc:docMk/>
          <pc:sldMk cId="304151417" sldId="400"/>
        </pc:sldMkLst>
      </pc:sldChg>
      <pc:sldChg chg="del">
        <pc:chgData name="Tim Roloff Handschin" userId="59332954-e731-42b8-a36b-a4b259130602" providerId="ADAL" clId="{A7779576-A0FF-294E-8408-C0CDF0211353}" dt="2024-03-13T20:46:23.052" v="60" actId="2696"/>
        <pc:sldMkLst>
          <pc:docMk/>
          <pc:sldMk cId="1714689164" sldId="401"/>
        </pc:sldMkLst>
      </pc:sldChg>
      <pc:sldChg chg="del">
        <pc:chgData name="Tim Roloff Handschin" userId="59332954-e731-42b8-a36b-a4b259130602" providerId="ADAL" clId="{A7779576-A0FF-294E-8408-C0CDF0211353}" dt="2024-03-13T20:46:23.062" v="61" actId="2696"/>
        <pc:sldMkLst>
          <pc:docMk/>
          <pc:sldMk cId="936134173" sldId="402"/>
        </pc:sldMkLst>
      </pc:sldChg>
      <pc:sldChg chg="del">
        <pc:chgData name="Tim Roloff Handschin" userId="59332954-e731-42b8-a36b-a4b259130602" providerId="ADAL" clId="{A7779576-A0FF-294E-8408-C0CDF0211353}" dt="2024-03-13T20:46:21.327" v="5" actId="2696"/>
        <pc:sldMkLst>
          <pc:docMk/>
          <pc:sldMk cId="0" sldId="403"/>
        </pc:sldMkLst>
      </pc:sldChg>
      <pc:sldChg chg="del">
        <pc:chgData name="Tim Roloff Handschin" userId="59332954-e731-42b8-a36b-a4b259130602" providerId="ADAL" clId="{A7779576-A0FF-294E-8408-C0CDF0211353}" dt="2024-03-13T20:46:21.342" v="6" actId="2696"/>
        <pc:sldMkLst>
          <pc:docMk/>
          <pc:sldMk cId="0" sldId="404"/>
        </pc:sldMkLst>
      </pc:sldChg>
      <pc:sldChg chg="del">
        <pc:chgData name="Tim Roloff Handschin" userId="59332954-e731-42b8-a36b-a4b259130602" providerId="ADAL" clId="{A7779576-A0FF-294E-8408-C0CDF0211353}" dt="2024-03-13T20:46:21.374" v="7" actId="2696"/>
        <pc:sldMkLst>
          <pc:docMk/>
          <pc:sldMk cId="0" sldId="405"/>
        </pc:sldMkLst>
      </pc:sldChg>
      <pc:sldChg chg="del">
        <pc:chgData name="Tim Roloff Handschin" userId="59332954-e731-42b8-a36b-a4b259130602" providerId="ADAL" clId="{A7779576-A0FF-294E-8408-C0CDF0211353}" dt="2024-03-13T20:46:21.437" v="9" actId="2696"/>
        <pc:sldMkLst>
          <pc:docMk/>
          <pc:sldMk cId="4222896536" sldId="536"/>
        </pc:sldMkLst>
      </pc:sldChg>
      <pc:sldChg chg="del">
        <pc:chgData name="Tim Roloff Handschin" userId="59332954-e731-42b8-a36b-a4b259130602" providerId="ADAL" clId="{A7779576-A0FF-294E-8408-C0CDF0211353}" dt="2024-03-13T20:46:21.470" v="10" actId="2696"/>
        <pc:sldMkLst>
          <pc:docMk/>
          <pc:sldMk cId="2976879105" sldId="537"/>
        </pc:sldMkLst>
      </pc:sldChg>
      <pc:sldChg chg="del">
        <pc:chgData name="Tim Roloff Handschin" userId="59332954-e731-42b8-a36b-a4b259130602" providerId="ADAL" clId="{A7779576-A0FF-294E-8408-C0CDF0211353}" dt="2024-03-13T20:46:21.521" v="12" actId="2696"/>
        <pc:sldMkLst>
          <pc:docMk/>
          <pc:sldMk cId="1790301354" sldId="538"/>
        </pc:sldMkLst>
      </pc:sldChg>
      <pc:sldChg chg="del">
        <pc:chgData name="Tim Roloff Handschin" userId="59332954-e731-42b8-a36b-a4b259130602" providerId="ADAL" clId="{A7779576-A0FF-294E-8408-C0CDF0211353}" dt="2024-03-13T20:46:21.543" v="13" actId="2696"/>
        <pc:sldMkLst>
          <pc:docMk/>
          <pc:sldMk cId="3299820629" sldId="539"/>
        </pc:sldMkLst>
      </pc:sldChg>
      <pc:sldChg chg="del">
        <pc:chgData name="Tim Roloff Handschin" userId="59332954-e731-42b8-a36b-a4b259130602" providerId="ADAL" clId="{A7779576-A0FF-294E-8408-C0CDF0211353}" dt="2024-03-13T20:46:21.571" v="14" actId="2696"/>
        <pc:sldMkLst>
          <pc:docMk/>
          <pc:sldMk cId="1852696592" sldId="540"/>
        </pc:sldMkLst>
      </pc:sldChg>
      <pc:sldChg chg="del">
        <pc:chgData name="Tim Roloff Handschin" userId="59332954-e731-42b8-a36b-a4b259130602" providerId="ADAL" clId="{A7779576-A0FF-294E-8408-C0CDF0211353}" dt="2024-03-13T20:46:21.612" v="16" actId="2696"/>
        <pc:sldMkLst>
          <pc:docMk/>
          <pc:sldMk cId="1732088975" sldId="541"/>
        </pc:sldMkLst>
      </pc:sldChg>
      <pc:sldChg chg="del">
        <pc:chgData name="Tim Roloff Handschin" userId="59332954-e731-42b8-a36b-a4b259130602" providerId="ADAL" clId="{A7779576-A0FF-294E-8408-C0CDF0211353}" dt="2024-03-13T20:46:21.639" v="17" actId="2696"/>
        <pc:sldMkLst>
          <pc:docMk/>
          <pc:sldMk cId="1667595649" sldId="542"/>
        </pc:sldMkLst>
      </pc:sldChg>
      <pc:sldChg chg="del">
        <pc:chgData name="Tim Roloff Handschin" userId="59332954-e731-42b8-a36b-a4b259130602" providerId="ADAL" clId="{A7779576-A0FF-294E-8408-C0CDF0211353}" dt="2024-03-13T20:46:21.703" v="19" actId="2696"/>
        <pc:sldMkLst>
          <pc:docMk/>
          <pc:sldMk cId="10022186" sldId="543"/>
        </pc:sldMkLst>
      </pc:sldChg>
      <pc:sldChg chg="del">
        <pc:chgData name="Tim Roloff Handschin" userId="59332954-e731-42b8-a36b-a4b259130602" providerId="ADAL" clId="{A7779576-A0FF-294E-8408-C0CDF0211353}" dt="2024-03-13T20:46:21.775" v="21" actId="2696"/>
        <pc:sldMkLst>
          <pc:docMk/>
          <pc:sldMk cId="2795492734" sldId="544"/>
        </pc:sldMkLst>
      </pc:sldChg>
      <pc:sldChg chg="del">
        <pc:chgData name="Tim Roloff Handschin" userId="59332954-e731-42b8-a36b-a4b259130602" providerId="ADAL" clId="{A7779576-A0FF-294E-8408-C0CDF0211353}" dt="2024-03-13T20:46:21.739" v="20" actId="2696"/>
        <pc:sldMkLst>
          <pc:docMk/>
          <pc:sldMk cId="2758763714" sldId="545"/>
        </pc:sldMkLst>
      </pc:sldChg>
      <pc:sldChg chg="del">
        <pc:chgData name="Tim Roloff Handschin" userId="59332954-e731-42b8-a36b-a4b259130602" providerId="ADAL" clId="{A7779576-A0FF-294E-8408-C0CDF0211353}" dt="2024-03-13T20:46:21.806" v="22" actId="2696"/>
        <pc:sldMkLst>
          <pc:docMk/>
          <pc:sldMk cId="2331965678" sldId="546"/>
        </pc:sldMkLst>
      </pc:sldChg>
      <pc:sldChg chg="del">
        <pc:chgData name="Tim Roloff Handschin" userId="59332954-e731-42b8-a36b-a4b259130602" providerId="ADAL" clId="{A7779576-A0FF-294E-8408-C0CDF0211353}" dt="2024-03-13T20:46:22.019" v="27" actId="2696"/>
        <pc:sldMkLst>
          <pc:docMk/>
          <pc:sldMk cId="2010149505" sldId="547"/>
        </pc:sldMkLst>
      </pc:sldChg>
      <pc:sldChg chg="del">
        <pc:chgData name="Tim Roloff Handschin" userId="59332954-e731-42b8-a36b-a4b259130602" providerId="ADAL" clId="{A7779576-A0FF-294E-8408-C0CDF0211353}" dt="2024-03-13T20:46:22.169" v="30" actId="2696"/>
        <pc:sldMkLst>
          <pc:docMk/>
          <pc:sldMk cId="2310649284" sldId="548"/>
        </pc:sldMkLst>
      </pc:sldChg>
      <pc:sldChg chg="del">
        <pc:chgData name="Tim Roloff Handschin" userId="59332954-e731-42b8-a36b-a4b259130602" providerId="ADAL" clId="{A7779576-A0FF-294E-8408-C0CDF0211353}" dt="2024-03-13T20:46:21.674" v="18" actId="2696"/>
        <pc:sldMkLst>
          <pc:docMk/>
          <pc:sldMk cId="969355083" sldId="549"/>
        </pc:sldMkLst>
      </pc:sldChg>
      <pc:sldChg chg="del">
        <pc:chgData name="Tim Roloff Handschin" userId="59332954-e731-42b8-a36b-a4b259130602" providerId="ADAL" clId="{A7779576-A0FF-294E-8408-C0CDF0211353}" dt="2024-03-13T20:46:21.870" v="24" actId="2696"/>
        <pc:sldMkLst>
          <pc:docMk/>
          <pc:sldMk cId="309427837" sldId="550"/>
        </pc:sldMkLst>
      </pc:sldChg>
      <pc:sldChg chg="del">
        <pc:chgData name="Tim Roloff Handschin" userId="59332954-e731-42b8-a36b-a4b259130602" providerId="ADAL" clId="{A7779576-A0FF-294E-8408-C0CDF0211353}" dt="2024-03-13T20:46:22.214" v="32" actId="2696"/>
        <pc:sldMkLst>
          <pc:docMk/>
          <pc:sldMk cId="3693595035" sldId="551"/>
        </pc:sldMkLst>
      </pc:sldChg>
      <pc:sldChg chg="del">
        <pc:chgData name="Tim Roloff Handschin" userId="59332954-e731-42b8-a36b-a4b259130602" providerId="ADAL" clId="{A7779576-A0FF-294E-8408-C0CDF0211353}" dt="2024-03-13T20:46:21.850" v="23" actId="2696"/>
        <pc:sldMkLst>
          <pc:docMk/>
          <pc:sldMk cId="2975105209" sldId="552"/>
        </pc:sldMkLst>
      </pc:sldChg>
      <pc:sldChg chg="del">
        <pc:chgData name="Tim Roloff Handschin" userId="59332954-e731-42b8-a36b-a4b259130602" providerId="ADAL" clId="{A7779576-A0FF-294E-8408-C0CDF0211353}" dt="2024-03-13T20:46:22.139" v="29" actId="2696"/>
        <pc:sldMkLst>
          <pc:docMk/>
          <pc:sldMk cId="3570986780" sldId="553"/>
        </pc:sldMkLst>
      </pc:sldChg>
      <pc:sldChg chg="del">
        <pc:chgData name="Tim Roloff Handschin" userId="59332954-e731-42b8-a36b-a4b259130602" providerId="ADAL" clId="{A7779576-A0FF-294E-8408-C0CDF0211353}" dt="2024-03-13T20:46:21.892" v="25" actId="2696"/>
        <pc:sldMkLst>
          <pc:docMk/>
          <pc:sldMk cId="329079495" sldId="554"/>
        </pc:sldMkLst>
      </pc:sldChg>
      <pc:sldChg chg="del">
        <pc:chgData name="Tim Roloff Handschin" userId="59332954-e731-42b8-a36b-a4b259130602" providerId="ADAL" clId="{A7779576-A0FF-294E-8408-C0CDF0211353}" dt="2024-03-13T20:46:21.944" v="26" actId="2696"/>
        <pc:sldMkLst>
          <pc:docMk/>
          <pc:sldMk cId="908610472" sldId="555"/>
        </pc:sldMkLst>
      </pc:sldChg>
      <pc:sldChg chg="del">
        <pc:chgData name="Tim Roloff Handschin" userId="59332954-e731-42b8-a36b-a4b259130602" providerId="ADAL" clId="{A7779576-A0FF-294E-8408-C0CDF0211353}" dt="2024-03-13T20:46:22.090" v="28" actId="2696"/>
        <pc:sldMkLst>
          <pc:docMk/>
          <pc:sldMk cId="2897414644" sldId="556"/>
        </pc:sldMkLst>
      </pc:sldChg>
      <pc:sldChg chg="del">
        <pc:chgData name="Tim Roloff Handschin" userId="59332954-e731-42b8-a36b-a4b259130602" providerId="ADAL" clId="{A7779576-A0FF-294E-8408-C0CDF0211353}" dt="2024-03-13T20:46:22.191" v="31" actId="2696"/>
        <pc:sldMkLst>
          <pc:docMk/>
          <pc:sldMk cId="1784313198" sldId="557"/>
        </pc:sldMkLst>
      </pc:sldChg>
      <pc:sldChg chg="del">
        <pc:chgData name="Tim Roloff Handschin" userId="59332954-e731-42b8-a36b-a4b259130602" providerId="ADAL" clId="{A7779576-A0FF-294E-8408-C0CDF0211353}" dt="2024-03-13T20:46:22.229" v="33" actId="2696"/>
        <pc:sldMkLst>
          <pc:docMk/>
          <pc:sldMk cId="1288351738" sldId="558"/>
        </pc:sldMkLst>
      </pc:sldChg>
      <pc:sldChg chg="del">
        <pc:chgData name="Tim Roloff Handschin" userId="59332954-e731-42b8-a36b-a4b259130602" providerId="ADAL" clId="{A7779576-A0FF-294E-8408-C0CDF0211353}" dt="2024-03-13T20:46:07.447" v="3" actId="2696"/>
        <pc:sldMkLst>
          <pc:docMk/>
          <pc:sldMk cId="2713823543" sldId="560"/>
        </pc:sldMkLst>
      </pc:sldChg>
      <pc:sldChg chg="del">
        <pc:chgData name="Tim Roloff Handschin" userId="59332954-e731-42b8-a36b-a4b259130602" providerId="ADAL" clId="{A7779576-A0FF-294E-8408-C0CDF0211353}" dt="2024-03-13T20:46:07.433" v="2" actId="2696"/>
        <pc:sldMkLst>
          <pc:docMk/>
          <pc:sldMk cId="70399239" sldId="561"/>
        </pc:sldMkLst>
      </pc:sldChg>
    </pc:docChg>
  </pc:docChgLst>
  <pc:docChgLst>
    <pc:chgData name="Tim Roloff Handschin" userId="59332954-e731-42b8-a36b-a4b259130602" providerId="ADAL" clId="{D1196109-C49C-B94D-BB18-CB8A40B5045D}"/>
    <pc:docChg chg="undo custSel modSld">
      <pc:chgData name="Tim Roloff Handschin" userId="59332954-e731-42b8-a36b-a4b259130602" providerId="ADAL" clId="{D1196109-C49C-B94D-BB18-CB8A40B5045D}" dt="2025-03-12T23:06:15.643" v="345"/>
      <pc:docMkLst>
        <pc:docMk/>
      </pc:docMkLst>
      <pc:sldChg chg="modSp mod">
        <pc:chgData name="Tim Roloff Handschin" userId="59332954-e731-42b8-a36b-a4b259130602" providerId="ADAL" clId="{D1196109-C49C-B94D-BB18-CB8A40B5045D}" dt="2025-03-12T22:49:41.658" v="79" actId="1037"/>
        <pc:sldMkLst>
          <pc:docMk/>
          <pc:sldMk cId="3254356897" sldId="281"/>
        </pc:sldMkLst>
        <pc:spChg chg="mod">
          <ac:chgData name="Tim Roloff Handschin" userId="59332954-e731-42b8-a36b-a4b259130602" providerId="ADAL" clId="{D1196109-C49C-B94D-BB18-CB8A40B5045D}" dt="2025-03-12T22:49:41.658" v="79" actId="1037"/>
          <ac:spMkLst>
            <pc:docMk/>
            <pc:sldMk cId="3254356897" sldId="281"/>
            <ac:spMk id="2" creationId="{6A7A3D4A-085F-51CA-0EA8-63BE5CCEE862}"/>
          </ac:spMkLst>
        </pc:spChg>
        <pc:spChg chg="mod">
          <ac:chgData name="Tim Roloff Handschin" userId="59332954-e731-42b8-a36b-a4b259130602" providerId="ADAL" clId="{D1196109-C49C-B94D-BB18-CB8A40B5045D}" dt="2025-03-12T22:49:35.555" v="74" actId="14100"/>
          <ac:spMkLst>
            <pc:docMk/>
            <pc:sldMk cId="3254356897" sldId="281"/>
            <ac:spMk id="3" creationId="{EA13FE63-390D-A98D-D44B-D0EC11331911}"/>
          </ac:spMkLst>
        </pc:spChg>
      </pc:sldChg>
      <pc:sldChg chg="modSp mod">
        <pc:chgData name="Tim Roloff Handschin" userId="59332954-e731-42b8-a36b-a4b259130602" providerId="ADAL" clId="{D1196109-C49C-B94D-BB18-CB8A40B5045D}" dt="2025-03-12T22:48:42.247" v="68" actId="20577"/>
        <pc:sldMkLst>
          <pc:docMk/>
          <pc:sldMk cId="881457389" sldId="300"/>
        </pc:sldMkLst>
        <pc:spChg chg="mod">
          <ac:chgData name="Tim Roloff Handschin" userId="59332954-e731-42b8-a36b-a4b259130602" providerId="ADAL" clId="{D1196109-C49C-B94D-BB18-CB8A40B5045D}" dt="2025-03-12T22:48:42.247" v="68" actId="20577"/>
          <ac:spMkLst>
            <pc:docMk/>
            <pc:sldMk cId="881457389" sldId="300"/>
            <ac:spMk id="3" creationId="{C8E20352-5979-3D1C-AE88-741C734FF23C}"/>
          </ac:spMkLst>
        </pc:spChg>
      </pc:sldChg>
      <pc:sldChg chg="delSp modSp mod">
        <pc:chgData name="Tim Roloff Handschin" userId="59332954-e731-42b8-a36b-a4b259130602" providerId="ADAL" clId="{D1196109-C49C-B94D-BB18-CB8A40B5045D}" dt="2025-03-12T22:50:33.556" v="97" actId="20577"/>
        <pc:sldMkLst>
          <pc:docMk/>
          <pc:sldMk cId="3000721220" sldId="367"/>
        </pc:sldMkLst>
        <pc:spChg chg="mod">
          <ac:chgData name="Tim Roloff Handschin" userId="59332954-e731-42b8-a36b-a4b259130602" providerId="ADAL" clId="{D1196109-C49C-B94D-BB18-CB8A40B5045D}" dt="2025-03-12T22:50:33.556" v="97" actId="20577"/>
          <ac:spMkLst>
            <pc:docMk/>
            <pc:sldMk cId="3000721220" sldId="367"/>
            <ac:spMk id="2" creationId="{5A201568-7C9E-1C59-7576-383C284F0642}"/>
          </ac:spMkLst>
        </pc:spChg>
        <pc:picChg chg="del mod">
          <ac:chgData name="Tim Roloff Handschin" userId="59332954-e731-42b8-a36b-a4b259130602" providerId="ADAL" clId="{D1196109-C49C-B94D-BB18-CB8A40B5045D}" dt="2025-03-12T22:50:05.840" v="81" actId="478"/>
          <ac:picMkLst>
            <pc:docMk/>
            <pc:sldMk cId="3000721220" sldId="367"/>
            <ac:picMk id="3" creationId="{92B75C7C-372D-1A7E-268B-B4B266F7F65C}"/>
          </ac:picMkLst>
        </pc:picChg>
      </pc:sldChg>
      <pc:sldChg chg="addSp delSp modSp mod">
        <pc:chgData name="Tim Roloff Handschin" userId="59332954-e731-42b8-a36b-a4b259130602" providerId="ADAL" clId="{D1196109-C49C-B94D-BB18-CB8A40B5045D}" dt="2025-03-12T22:57:32.234" v="205" actId="20577"/>
        <pc:sldMkLst>
          <pc:docMk/>
          <pc:sldMk cId="3856798333" sldId="388"/>
        </pc:sldMkLst>
        <pc:spChg chg="mod">
          <ac:chgData name="Tim Roloff Handschin" userId="59332954-e731-42b8-a36b-a4b259130602" providerId="ADAL" clId="{D1196109-C49C-B94D-BB18-CB8A40B5045D}" dt="2025-03-12T22:57:32.234" v="205" actId="20577"/>
          <ac:spMkLst>
            <pc:docMk/>
            <pc:sldMk cId="3856798333" sldId="388"/>
            <ac:spMk id="10" creationId="{C059DB7A-6DE4-E253-15D0-11C99DE5CDA4}"/>
          </ac:spMkLst>
        </pc:spChg>
        <pc:spChg chg="mod">
          <ac:chgData name="Tim Roloff Handschin" userId="59332954-e731-42b8-a36b-a4b259130602" providerId="ADAL" clId="{D1196109-C49C-B94D-BB18-CB8A40B5045D}" dt="2025-03-12T22:57:00.230" v="178" actId="1037"/>
          <ac:spMkLst>
            <pc:docMk/>
            <pc:sldMk cId="3856798333" sldId="388"/>
            <ac:spMk id="21" creationId="{6B4B37FF-71C0-8673-6A38-541C004DC1DA}"/>
          </ac:spMkLst>
        </pc:spChg>
        <pc:picChg chg="del">
          <ac:chgData name="Tim Roloff Handschin" userId="59332954-e731-42b8-a36b-a4b259130602" providerId="ADAL" clId="{D1196109-C49C-B94D-BB18-CB8A40B5045D}" dt="2025-03-12T22:56:28.896" v="161" actId="478"/>
          <ac:picMkLst>
            <pc:docMk/>
            <pc:sldMk cId="3856798333" sldId="388"/>
            <ac:picMk id="9" creationId="{BDDBC209-FFC2-C2C2-830E-DCA8493C50F0}"/>
          </ac:picMkLst>
        </pc:picChg>
        <pc:picChg chg="mod">
          <ac:chgData name="Tim Roloff Handschin" userId="59332954-e731-42b8-a36b-a4b259130602" providerId="ADAL" clId="{D1196109-C49C-B94D-BB18-CB8A40B5045D}" dt="2025-03-12T22:57:00.230" v="178" actId="1037"/>
          <ac:picMkLst>
            <pc:docMk/>
            <pc:sldMk cId="3856798333" sldId="388"/>
            <ac:picMk id="14" creationId="{7854E4B6-A17E-3F01-AE74-01A136C18682}"/>
          </ac:picMkLst>
        </pc:picChg>
        <pc:picChg chg="mod">
          <ac:chgData name="Tim Roloff Handschin" userId="59332954-e731-42b8-a36b-a4b259130602" providerId="ADAL" clId="{D1196109-C49C-B94D-BB18-CB8A40B5045D}" dt="2025-03-12T22:57:00.230" v="178" actId="1037"/>
          <ac:picMkLst>
            <pc:docMk/>
            <pc:sldMk cId="3856798333" sldId="388"/>
            <ac:picMk id="15" creationId="{597761A4-BABC-05D6-D04A-1792FB03DC2F}"/>
          </ac:picMkLst>
        </pc:picChg>
        <pc:picChg chg="mod">
          <ac:chgData name="Tim Roloff Handschin" userId="59332954-e731-42b8-a36b-a4b259130602" providerId="ADAL" clId="{D1196109-C49C-B94D-BB18-CB8A40B5045D}" dt="2025-03-12T22:57:00.230" v="178" actId="1037"/>
          <ac:picMkLst>
            <pc:docMk/>
            <pc:sldMk cId="3856798333" sldId="388"/>
            <ac:picMk id="16" creationId="{45DFF2A9-0CEF-EBB0-4554-FF39E8C466D1}"/>
          </ac:picMkLst>
        </pc:picChg>
        <pc:picChg chg="add mod">
          <ac:chgData name="Tim Roloff Handschin" userId="59332954-e731-42b8-a36b-a4b259130602" providerId="ADAL" clId="{D1196109-C49C-B94D-BB18-CB8A40B5045D}" dt="2025-03-12T22:56:49.784" v="167" actId="1076"/>
          <ac:picMkLst>
            <pc:docMk/>
            <pc:sldMk cId="3856798333" sldId="388"/>
            <ac:picMk id="1026" creationId="{7A54ACD9-B3E7-B383-B7E5-58B86BF80AD6}"/>
          </ac:picMkLst>
        </pc:picChg>
        <pc:cxnChg chg="mod">
          <ac:chgData name="Tim Roloff Handschin" userId="59332954-e731-42b8-a36b-a4b259130602" providerId="ADAL" clId="{D1196109-C49C-B94D-BB18-CB8A40B5045D}" dt="2025-03-12T22:57:00.230" v="178" actId="1037"/>
          <ac:cxnSpMkLst>
            <pc:docMk/>
            <pc:sldMk cId="3856798333" sldId="388"/>
            <ac:cxnSpMk id="18" creationId="{76D013DE-443F-48CA-0DD8-E1A1F058958D}"/>
          </ac:cxnSpMkLst>
        </pc:cxnChg>
        <pc:cxnChg chg="mod">
          <ac:chgData name="Tim Roloff Handschin" userId="59332954-e731-42b8-a36b-a4b259130602" providerId="ADAL" clId="{D1196109-C49C-B94D-BB18-CB8A40B5045D}" dt="2025-03-12T22:57:00.230" v="178" actId="1037"/>
          <ac:cxnSpMkLst>
            <pc:docMk/>
            <pc:sldMk cId="3856798333" sldId="388"/>
            <ac:cxnSpMk id="20" creationId="{C9479BEF-E0C6-294F-E24B-1890E9B0938B}"/>
          </ac:cxnSpMkLst>
        </pc:cxnChg>
        <pc:cxnChg chg="mod">
          <ac:chgData name="Tim Roloff Handschin" userId="59332954-e731-42b8-a36b-a4b259130602" providerId="ADAL" clId="{D1196109-C49C-B94D-BB18-CB8A40B5045D}" dt="2025-03-12T22:57:00.230" v="178" actId="1037"/>
          <ac:cxnSpMkLst>
            <pc:docMk/>
            <pc:sldMk cId="3856798333" sldId="388"/>
            <ac:cxnSpMk id="22" creationId="{8B60B199-C059-CFE6-D9B5-F6A081DA19A1}"/>
          </ac:cxnSpMkLst>
        </pc:cxnChg>
      </pc:sldChg>
      <pc:sldChg chg="modSp mod">
        <pc:chgData name="Tim Roloff Handschin" userId="59332954-e731-42b8-a36b-a4b259130602" providerId="ADAL" clId="{D1196109-C49C-B94D-BB18-CB8A40B5045D}" dt="2025-03-12T22:58:50.422" v="272" actId="1076"/>
        <pc:sldMkLst>
          <pc:docMk/>
          <pc:sldMk cId="431637290" sldId="391"/>
        </pc:sldMkLst>
        <pc:spChg chg="mod">
          <ac:chgData name="Tim Roloff Handschin" userId="59332954-e731-42b8-a36b-a4b259130602" providerId="ADAL" clId="{D1196109-C49C-B94D-BB18-CB8A40B5045D}" dt="2025-03-12T22:58:50.422" v="272" actId="1076"/>
          <ac:spMkLst>
            <pc:docMk/>
            <pc:sldMk cId="431637290" sldId="391"/>
            <ac:spMk id="17" creationId="{97F14608-422B-D30D-9C9B-A5DF12776098}"/>
          </ac:spMkLst>
        </pc:spChg>
        <pc:spChg chg="mod">
          <ac:chgData name="Tim Roloff Handschin" userId="59332954-e731-42b8-a36b-a4b259130602" providerId="ADAL" clId="{D1196109-C49C-B94D-BB18-CB8A40B5045D}" dt="2025-03-12T22:58:19.270" v="264" actId="1076"/>
          <ac:spMkLst>
            <pc:docMk/>
            <pc:sldMk cId="431637290" sldId="391"/>
            <ac:spMk id="25" creationId="{B11B60B4-DF55-0AA8-F351-103FE40F2D29}"/>
          </ac:spMkLst>
        </pc:spChg>
      </pc:sldChg>
      <pc:sldChg chg="modSp mod">
        <pc:chgData name="Tim Roloff Handschin" userId="59332954-e731-42b8-a36b-a4b259130602" providerId="ADAL" clId="{D1196109-C49C-B94D-BB18-CB8A40B5045D}" dt="2025-03-12T22:59:43.263" v="322" actId="1037"/>
        <pc:sldMkLst>
          <pc:docMk/>
          <pc:sldMk cId="3165881899" sldId="392"/>
        </pc:sldMkLst>
        <pc:spChg chg="mod">
          <ac:chgData name="Tim Roloff Handschin" userId="59332954-e731-42b8-a36b-a4b259130602" providerId="ADAL" clId="{D1196109-C49C-B94D-BB18-CB8A40B5045D}" dt="2025-03-12T22:59:19.064" v="292" actId="20577"/>
          <ac:spMkLst>
            <pc:docMk/>
            <pc:sldMk cId="3165881899" sldId="392"/>
            <ac:spMk id="8" creationId="{20F34475-803A-FE77-2095-D16E308CFC6D}"/>
          </ac:spMkLst>
        </pc:spChg>
        <pc:spChg chg="mod">
          <ac:chgData name="Tim Roloff Handschin" userId="59332954-e731-42b8-a36b-a4b259130602" providerId="ADAL" clId="{D1196109-C49C-B94D-BB18-CB8A40B5045D}" dt="2025-03-12T22:59:43.263" v="322" actId="1037"/>
          <ac:spMkLst>
            <pc:docMk/>
            <pc:sldMk cId="3165881899" sldId="392"/>
            <ac:spMk id="13" creationId="{41CB5228-EA9F-90F4-638D-B4186C8609A9}"/>
          </ac:spMkLst>
        </pc:spChg>
        <pc:picChg chg="mod">
          <ac:chgData name="Tim Roloff Handschin" userId="59332954-e731-42b8-a36b-a4b259130602" providerId="ADAL" clId="{D1196109-C49C-B94D-BB18-CB8A40B5045D}" dt="2025-03-12T22:59:33.674" v="295" actId="1076"/>
          <ac:picMkLst>
            <pc:docMk/>
            <pc:sldMk cId="3165881899" sldId="392"/>
            <ac:picMk id="14" creationId="{3E5E086E-457F-33C3-94A0-0A78FF9639E6}"/>
          </ac:picMkLst>
        </pc:picChg>
      </pc:sldChg>
      <pc:sldChg chg="modSp mod">
        <pc:chgData name="Tim Roloff Handschin" userId="59332954-e731-42b8-a36b-a4b259130602" providerId="ADAL" clId="{D1196109-C49C-B94D-BB18-CB8A40B5045D}" dt="2025-03-12T22:50:58.066" v="117" actId="1036"/>
        <pc:sldMkLst>
          <pc:docMk/>
          <pc:sldMk cId="3082941391" sldId="393"/>
        </pc:sldMkLst>
        <pc:spChg chg="mod">
          <ac:chgData name="Tim Roloff Handschin" userId="59332954-e731-42b8-a36b-a4b259130602" providerId="ADAL" clId="{D1196109-C49C-B94D-BB18-CB8A40B5045D}" dt="2025-03-12T22:50:54.197" v="115" actId="20577"/>
          <ac:spMkLst>
            <pc:docMk/>
            <pc:sldMk cId="3082941391" sldId="393"/>
            <ac:spMk id="2" creationId="{5A201568-7C9E-1C59-7576-383C284F0642}"/>
          </ac:spMkLst>
        </pc:spChg>
        <pc:spChg chg="mod">
          <ac:chgData name="Tim Roloff Handschin" userId="59332954-e731-42b8-a36b-a4b259130602" providerId="ADAL" clId="{D1196109-C49C-B94D-BB18-CB8A40B5045D}" dt="2025-03-12T22:50:58.066" v="117" actId="1036"/>
          <ac:spMkLst>
            <pc:docMk/>
            <pc:sldMk cId="3082941391" sldId="393"/>
            <ac:spMk id="22" creationId="{57C874A5-2FDB-5105-B701-49B9F65CE91D}"/>
          </ac:spMkLst>
        </pc:spChg>
      </pc:sldChg>
      <pc:sldChg chg="modSp mod">
        <pc:chgData name="Tim Roloff Handschin" userId="59332954-e731-42b8-a36b-a4b259130602" providerId="ADAL" clId="{D1196109-C49C-B94D-BB18-CB8A40B5045D}" dt="2025-03-12T23:01:03.780" v="342" actId="1037"/>
        <pc:sldMkLst>
          <pc:docMk/>
          <pc:sldMk cId="2665491074" sldId="396"/>
        </pc:sldMkLst>
        <pc:spChg chg="mod">
          <ac:chgData name="Tim Roloff Handschin" userId="59332954-e731-42b8-a36b-a4b259130602" providerId="ADAL" clId="{D1196109-C49C-B94D-BB18-CB8A40B5045D}" dt="2025-03-12T23:01:03.780" v="342" actId="1037"/>
          <ac:spMkLst>
            <pc:docMk/>
            <pc:sldMk cId="2665491074" sldId="396"/>
            <ac:spMk id="2" creationId="{E3175B0F-C680-781B-9203-6495C446EB27}"/>
          </ac:spMkLst>
        </pc:spChg>
      </pc:sldChg>
      <pc:sldChg chg="modAnim">
        <pc:chgData name="Tim Roloff Handschin" userId="59332954-e731-42b8-a36b-a4b259130602" providerId="ADAL" clId="{D1196109-C49C-B94D-BB18-CB8A40B5045D}" dt="2025-03-12T23:06:15.643" v="345"/>
        <pc:sldMkLst>
          <pc:docMk/>
          <pc:sldMk cId="293133315" sldId="39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endParaRPr lang="de-CH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625850" y="0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endParaRPr lang="de-CH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7975" y="652463"/>
            <a:ext cx="5786438" cy="3255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39763" y="4125913"/>
            <a:ext cx="5121275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Textmasterformate durch Klicken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251825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86211" tIns="43106" rIns="86211" bIns="43106" numCol="1" anchor="b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endParaRPr lang="de-CH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625850" y="8251825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86211" tIns="43106" rIns="86211" bIns="43106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54E7F490-E965-9B42-AE49-DA4BC6E663B1}" type="slidenum">
              <a:rPr lang="de-CH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984389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94066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0539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50036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1225" y="1989138"/>
            <a:ext cx="10369550" cy="1295400"/>
          </a:xfrm>
        </p:spPr>
        <p:txBody>
          <a:bodyPr/>
          <a:lstStyle>
            <a:lvl1pPr>
              <a:defRPr sz="3900"/>
            </a:lvl1pPr>
          </a:lstStyle>
          <a:p>
            <a:pPr lvl="0"/>
            <a:r>
              <a:rPr lang="en-US" noProof="0" err="1"/>
              <a:t>Mastertitelformat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1225" y="3429000"/>
            <a:ext cx="10369550" cy="1752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Master-</a:t>
            </a:r>
            <a:r>
              <a:rPr lang="en-US" noProof="0" err="1"/>
              <a:t>Untertitelformat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0" y="1125538"/>
            <a:ext cx="12192000" cy="0"/>
          </a:xfrm>
          <a:prstGeom prst="line">
            <a:avLst/>
          </a:prstGeom>
          <a:noFill/>
          <a:ln w="15875">
            <a:solidFill>
              <a:srgbClr val="A3ADB7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700"/>
          </a:p>
        </p:txBody>
      </p:sp>
      <p:sp>
        <p:nvSpPr>
          <p:cNvPr id="9" name="Text Box 9"/>
          <p:cNvSpPr txBox="1">
            <a:spLocks noChangeArrowheads="1"/>
          </p:cNvSpPr>
          <p:nvPr userDrawn="1"/>
        </p:nvSpPr>
        <p:spPr bwMode="auto">
          <a:xfrm>
            <a:off x="911225" y="852488"/>
            <a:ext cx="7332663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0"/>
          <a:lstStyle/>
          <a:p>
            <a:pPr>
              <a:spcBef>
                <a:spcPct val="50000"/>
              </a:spcBef>
            </a:pPr>
            <a:r>
              <a:rPr lang="en-US" sz="1400" b="1"/>
              <a:t>Institute of Medical Microbiology</a:t>
            </a:r>
          </a:p>
        </p:txBody>
      </p:sp>
      <p:pic>
        <p:nvPicPr>
          <p:cNvPr id="10" name="Picture 13" descr="uzh_logo_e_pos_grau_1mm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44" y="142875"/>
            <a:ext cx="2027238" cy="68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B0E8-482E-414A-9574-6067B8CC52F3}" type="datetime1">
              <a:rPr lang="en-US" smtClean="0"/>
              <a:t>3/13/25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r>
              <a:rPr lang="en-US"/>
              <a:t> 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53" userDrawn="1">
          <p15:clr>
            <a:srgbClr val="9FCC3B"/>
          </p15:clr>
        </p15:guide>
        <p15:guide id="2" orient="horz" pos="2160" userDrawn="1">
          <p15:clr>
            <a:srgbClr val="9FCC3B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rgbClr val="A3ADB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/>
              <a:t>Titelmasterformat</a:t>
            </a:r>
            <a:r>
              <a:rPr lang="en-US"/>
              <a:t> </a:t>
            </a:r>
            <a:r>
              <a:rPr lang="en-US" err="1"/>
              <a:t>durch</a:t>
            </a:r>
            <a:r>
              <a:rPr lang="en-US"/>
              <a:t> </a:t>
            </a:r>
            <a:r>
              <a:rPr lang="en-US" err="1"/>
              <a:t>Klicken</a:t>
            </a:r>
            <a:r>
              <a:rPr lang="en-US"/>
              <a:t> </a:t>
            </a:r>
            <a:r>
              <a:rPr lang="en-US" err="1"/>
              <a:t>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417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36ED3-D6B0-1996-B733-8D5E9126D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532" y="-27384"/>
            <a:ext cx="1332148" cy="11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43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1225" y="1125539"/>
            <a:ext cx="5005388" cy="4967288"/>
          </a:xfrm>
        </p:spPr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6291040" y="1125539"/>
            <a:ext cx="5005388" cy="4967288"/>
          </a:xfrm>
        </p:spPr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2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0221-61C8-4093-BD7A-3EA9FD28AE94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6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0"/>
          </p:nvPr>
        </p:nvSpPr>
        <p:spPr>
          <a:xfrm>
            <a:off x="192089" y="188912"/>
            <a:ext cx="11807824" cy="648017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282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1" userDrawn="1">
          <p15:clr>
            <a:srgbClr val="9FCC3B"/>
          </p15:clr>
        </p15:guide>
        <p15:guide id="2" pos="7559" userDrawn="1">
          <p15:clr>
            <a:srgbClr val="9FCC3B"/>
          </p15:clr>
        </p15:guide>
        <p15:guide id="3" orient="horz" pos="119" userDrawn="1">
          <p15:clr>
            <a:srgbClr val="9FCC3B"/>
          </p15:clr>
        </p15:guide>
        <p15:guide id="4" orient="horz" pos="4201" userDrawn="1">
          <p15:clr>
            <a:srgbClr val="9FCC3B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638-A195-4A9E-B3F9-C0129040D311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12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225" y="188913"/>
            <a:ext cx="10369550" cy="61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err="1"/>
              <a:t>Mastertitelformat</a:t>
            </a:r>
            <a:r>
              <a:rPr lang="en-US"/>
              <a:t> </a:t>
            </a:r>
            <a:r>
              <a:rPr lang="en-US" err="1"/>
              <a:t>bearbeiten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225" y="1125539"/>
            <a:ext cx="10369550" cy="496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err="1"/>
              <a:t>Mastertextformat</a:t>
            </a:r>
            <a:r>
              <a:rPr lang="en-US"/>
              <a:t> </a:t>
            </a:r>
            <a:r>
              <a:rPr lang="en-US" err="1"/>
              <a:t>bearbeiten</a:t>
            </a:r>
            <a:endParaRPr lang="en-US"/>
          </a:p>
          <a:p>
            <a:pPr lvl="1"/>
            <a:r>
              <a:rPr lang="en-US" err="1"/>
              <a:t>Zweite</a:t>
            </a:r>
            <a:r>
              <a:rPr lang="en-US"/>
              <a:t> </a:t>
            </a:r>
            <a:r>
              <a:rPr lang="en-US" err="1"/>
              <a:t>Ebene</a:t>
            </a:r>
            <a:endParaRPr lang="en-US"/>
          </a:p>
          <a:p>
            <a:pPr lvl="2"/>
            <a:r>
              <a:rPr lang="en-US" err="1"/>
              <a:t>Dritte</a:t>
            </a:r>
            <a:r>
              <a:rPr lang="en-US"/>
              <a:t> </a:t>
            </a:r>
            <a:r>
              <a:rPr lang="en-US" err="1"/>
              <a:t>Ebene</a:t>
            </a:r>
            <a:endParaRPr lang="en-US"/>
          </a:p>
          <a:p>
            <a:pPr lvl="3"/>
            <a:r>
              <a:rPr lang="en-US" err="1"/>
              <a:t>Vierte</a:t>
            </a:r>
            <a:r>
              <a:rPr lang="en-US"/>
              <a:t> </a:t>
            </a:r>
            <a:r>
              <a:rPr lang="en-US" err="1"/>
              <a:t>Ebene</a:t>
            </a:r>
            <a:endParaRPr lang="en-US"/>
          </a:p>
          <a:p>
            <a:pPr lvl="4"/>
            <a:r>
              <a:rPr lang="en-US" err="1"/>
              <a:t>Fünfte</a:t>
            </a:r>
            <a:r>
              <a:rPr lang="en-US"/>
              <a:t> </a:t>
            </a:r>
            <a:r>
              <a:rPr lang="en-US" err="1"/>
              <a:t>Ebene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1225" y="6524625"/>
            <a:ext cx="1246716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24FC34A0-26AB-4264-9A71-1C5A1002E2F9}" type="datetime1">
              <a:rPr lang="en-US" smtClean="0"/>
              <a:t>3/13/25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5308" y="6524625"/>
            <a:ext cx="7008284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452484" y="6524625"/>
            <a:ext cx="828291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D8FFA0-C87D-B6B8-0AF5-4B142487613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532" y="-27384"/>
            <a:ext cx="1332148" cy="117817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8" r:id="rId6"/>
    <p:sldLayoutId id="2147483655" r:id="rId7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0028A5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000" indent="-342000" algn="l" rtl="0" fontAlgn="base">
        <a:spcBef>
          <a:spcPct val="40000"/>
        </a:spcBef>
        <a:spcAft>
          <a:spcPct val="0"/>
        </a:spcAft>
        <a:buFont typeface="Arial" panose="020B0604020202020204" pitchFamily="34" charset="0"/>
        <a:buChar char="–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84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2pPr>
      <a:lvl3pPr marL="1026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3pPr>
      <a:lvl4pPr marL="1368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4pPr>
      <a:lvl5pPr marL="1710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5pPr>
      <a:lvl6pPr marL="18954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6pPr>
      <a:lvl7pPr marL="23526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7pPr>
      <a:lvl8pPr marL="28098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8pPr>
      <a:lvl9pPr marL="32670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74" userDrawn="1">
          <p15:clr>
            <a:srgbClr val="F26B43"/>
          </p15:clr>
        </p15:guide>
        <p15:guide id="2" pos="7106" userDrawn="1">
          <p15:clr>
            <a:srgbClr val="F26B43"/>
          </p15:clr>
        </p15:guide>
        <p15:guide id="4" orient="horz" pos="119" userDrawn="1">
          <p15:clr>
            <a:srgbClr val="F26B43"/>
          </p15:clr>
        </p15:guide>
        <p15:guide id="5" orient="horz" pos="4110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3953" userDrawn="1">
          <p15:clr>
            <a:srgbClr val="5ACBF0"/>
          </p15:clr>
        </p15:guide>
        <p15:guide id="8" pos="3727" userDrawn="1">
          <p15:clr>
            <a:srgbClr val="5ACBF0"/>
          </p15:clr>
        </p15:guide>
        <p15:guide id="9" pos="2615" userDrawn="1">
          <p15:clr>
            <a:srgbClr val="5ACBF0"/>
          </p15:clr>
        </p15:guide>
        <p15:guide id="10" pos="2819" userDrawn="1">
          <p15:clr>
            <a:srgbClr val="5ACBF0"/>
          </p15:clr>
        </p15:guide>
        <p15:guide id="11" pos="4861" userDrawn="1">
          <p15:clr>
            <a:srgbClr val="5ACBF0"/>
          </p15:clr>
        </p15:guide>
        <p15:guide id="12" pos="5065" userDrawn="1">
          <p15:clr>
            <a:srgbClr val="5ACBF0"/>
          </p15:clr>
        </p15:guide>
        <p15:guide id="13" orient="horz" pos="709" userDrawn="1">
          <p15:clr>
            <a:srgbClr val="F26B43"/>
          </p15:clr>
        </p15:guide>
        <p15:guide id="14" orient="horz" pos="38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Bio 296: Microbial Bioinformatics</a:t>
            </a:r>
            <a:br>
              <a:rPr lang="en-US" dirty="0"/>
            </a:br>
            <a:r>
              <a:rPr lang="en-US" dirty="0"/>
              <a:t>Routine diagnostics and NGS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Tim Roloff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1225" y="6524625"/>
            <a:ext cx="1246716" cy="215900"/>
          </a:xfrm>
        </p:spPr>
        <p:txBody>
          <a:bodyPr/>
          <a:lstStyle/>
          <a:p>
            <a:fld id="{6CC60BAF-918E-4A5C-9CEF-8F00FB68CA57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>
          <a:xfrm>
            <a:off x="2255308" y="6524625"/>
            <a:ext cx="7008284" cy="215900"/>
          </a:xfrm>
        </p:spPr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r>
              <a:rPr lang="en-US" dirty="0"/>
              <a:t> -  Tim Roloff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80274-5E5B-5619-C228-B85880B6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D</a:t>
            </a:r>
            <a:r>
              <a:rPr lang="en-GB" dirty="0"/>
              <a:t>a</a:t>
            </a:r>
            <a:r>
              <a:rPr lang="en-CH" dirty="0"/>
              <a:t>ta QC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DCBB4D-BA3C-D905-7C8F-CB1FFA0815C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D9FEEE-DE78-8993-AE3F-B0752AA3C5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4A70B9-D865-4731-2CA9-B46A9210E05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10</a:t>
            </a:fld>
            <a:endParaRPr lang="en-US" dirty="0"/>
          </a:p>
        </p:txBody>
      </p:sp>
      <p:cxnSp>
        <p:nvCxnSpPr>
          <p:cNvPr id="8" name="Straight Arrow Connector 17">
            <a:extLst>
              <a:ext uri="{FF2B5EF4-FFF2-40B4-BE49-F238E27FC236}">
                <a16:creationId xmlns:a16="http://schemas.microsoft.com/office/drawing/2014/main" id="{839D4FDB-6BD2-BD52-059E-F6E53F04BC17}"/>
              </a:ext>
            </a:extLst>
          </p:cNvPr>
          <p:cNvCxnSpPr>
            <a:cxnSpLocks/>
          </p:cNvCxnSpPr>
          <p:nvPr/>
        </p:nvCxnSpPr>
        <p:spPr>
          <a:xfrm>
            <a:off x="5166913" y="1820245"/>
            <a:ext cx="7612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9">
            <a:extLst>
              <a:ext uri="{FF2B5EF4-FFF2-40B4-BE49-F238E27FC236}">
                <a16:creationId xmlns:a16="http://schemas.microsoft.com/office/drawing/2014/main" id="{68410557-9F72-D620-13FF-5F5EA787672E}"/>
              </a:ext>
            </a:extLst>
          </p:cNvPr>
          <p:cNvSpPr/>
          <p:nvPr/>
        </p:nvSpPr>
        <p:spPr>
          <a:xfrm>
            <a:off x="6032803" y="1426660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26C68FDC-D464-5462-E7D1-30C074B4B59F}"/>
              </a:ext>
            </a:extLst>
          </p:cNvPr>
          <p:cNvSpPr txBox="1"/>
          <p:nvPr/>
        </p:nvSpPr>
        <p:spPr>
          <a:xfrm>
            <a:off x="6028267" y="1430312"/>
            <a:ext cx="10372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Annotated genome assembly</a:t>
            </a: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52AE864C-7637-232E-7F76-929185DBF0CD}"/>
              </a:ext>
            </a:extLst>
          </p:cNvPr>
          <p:cNvSpPr txBox="1"/>
          <p:nvPr/>
        </p:nvSpPr>
        <p:spPr>
          <a:xfrm>
            <a:off x="4929031" y="1543246"/>
            <a:ext cx="11871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Annotation</a:t>
            </a: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401A9867-6756-3160-3259-D2849E0980E8}"/>
              </a:ext>
            </a:extLst>
          </p:cNvPr>
          <p:cNvSpPr/>
          <p:nvPr/>
        </p:nvSpPr>
        <p:spPr>
          <a:xfrm>
            <a:off x="5398837" y="4034471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9C936850-D6B0-6EF4-F213-AC1248C08CAF}"/>
              </a:ext>
            </a:extLst>
          </p:cNvPr>
          <p:cNvSpPr txBox="1"/>
          <p:nvPr/>
        </p:nvSpPr>
        <p:spPr>
          <a:xfrm>
            <a:off x="5531452" y="4260274"/>
            <a:ext cx="72327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dirty="0" err="1"/>
              <a:t>rMLST</a:t>
            </a:r>
            <a:endParaRPr lang="en-US" sz="1350" b="1" dirty="0"/>
          </a:p>
        </p:txBody>
      </p:sp>
      <p:sp>
        <p:nvSpPr>
          <p:cNvPr id="14" name="Rectangle 44">
            <a:extLst>
              <a:ext uri="{FF2B5EF4-FFF2-40B4-BE49-F238E27FC236}">
                <a16:creationId xmlns:a16="http://schemas.microsoft.com/office/drawing/2014/main" id="{B6DB7E59-8D23-E088-A0AB-BDB695506F2B}"/>
              </a:ext>
            </a:extLst>
          </p:cNvPr>
          <p:cNvSpPr/>
          <p:nvPr/>
        </p:nvSpPr>
        <p:spPr>
          <a:xfrm>
            <a:off x="4246709" y="4040165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EA0E8BC7-6CF9-5844-F887-41CC61B81C1C}"/>
              </a:ext>
            </a:extLst>
          </p:cNvPr>
          <p:cNvSpPr txBox="1"/>
          <p:nvPr/>
        </p:nvSpPr>
        <p:spPr>
          <a:xfrm>
            <a:off x="4359655" y="4059565"/>
            <a:ext cx="76334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16S </a:t>
            </a:r>
            <a:r>
              <a:rPr lang="en-US" sz="1350" b="1" dirty="0" err="1"/>
              <a:t>rRNA</a:t>
            </a:r>
            <a:r>
              <a:rPr lang="en-US" sz="1350" b="1" dirty="0"/>
              <a:t> gene</a:t>
            </a:r>
          </a:p>
        </p:txBody>
      </p:sp>
      <p:cxnSp>
        <p:nvCxnSpPr>
          <p:cNvPr id="16" name="Straight Arrow Connector 52">
            <a:extLst>
              <a:ext uri="{FF2B5EF4-FFF2-40B4-BE49-F238E27FC236}">
                <a16:creationId xmlns:a16="http://schemas.microsoft.com/office/drawing/2014/main" id="{084F3296-A07C-A316-C910-10B4F3DBA8E9}"/>
              </a:ext>
            </a:extLst>
          </p:cNvPr>
          <p:cNvCxnSpPr>
            <a:cxnSpLocks/>
          </p:cNvCxnSpPr>
          <p:nvPr/>
        </p:nvCxnSpPr>
        <p:spPr>
          <a:xfrm flipH="1">
            <a:off x="5928152" y="2223356"/>
            <a:ext cx="657761" cy="176389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>
            <a:extLst>
              <a:ext uri="{FF2B5EF4-FFF2-40B4-BE49-F238E27FC236}">
                <a16:creationId xmlns:a16="http://schemas.microsoft.com/office/drawing/2014/main" id="{97F14608-422B-D30D-9C9B-A5DF12776098}"/>
              </a:ext>
            </a:extLst>
          </p:cNvPr>
          <p:cNvSpPr txBox="1"/>
          <p:nvPr/>
        </p:nvSpPr>
        <p:spPr>
          <a:xfrm>
            <a:off x="911225" y="4004956"/>
            <a:ext cx="3345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Species identification</a:t>
            </a:r>
          </a:p>
          <a:p>
            <a:r>
              <a:rPr lang="en-US" sz="2400" b="1" dirty="0"/>
              <a:t>Typing</a:t>
            </a:r>
          </a:p>
        </p:txBody>
      </p:sp>
      <p:cxnSp>
        <p:nvCxnSpPr>
          <p:cNvPr id="18" name="Straight Arrow Connector 52">
            <a:extLst>
              <a:ext uri="{FF2B5EF4-FFF2-40B4-BE49-F238E27FC236}">
                <a16:creationId xmlns:a16="http://schemas.microsoft.com/office/drawing/2014/main" id="{2FD7033E-42A0-0A9C-1252-D2A3758C09EB}"/>
              </a:ext>
            </a:extLst>
          </p:cNvPr>
          <p:cNvCxnSpPr>
            <a:cxnSpLocks/>
          </p:cNvCxnSpPr>
          <p:nvPr/>
        </p:nvCxnSpPr>
        <p:spPr>
          <a:xfrm flipH="1">
            <a:off x="4822773" y="2212352"/>
            <a:ext cx="1764114" cy="177490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41">
            <a:extLst>
              <a:ext uri="{FF2B5EF4-FFF2-40B4-BE49-F238E27FC236}">
                <a16:creationId xmlns:a16="http://schemas.microsoft.com/office/drawing/2014/main" id="{3979E929-145A-CEC1-8063-78C6AC39E8BF}"/>
              </a:ext>
            </a:extLst>
          </p:cNvPr>
          <p:cNvSpPr/>
          <p:nvPr/>
        </p:nvSpPr>
        <p:spPr>
          <a:xfrm>
            <a:off x="5820830" y="5244010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0" name="TextBox 42">
            <a:extLst>
              <a:ext uri="{FF2B5EF4-FFF2-40B4-BE49-F238E27FC236}">
                <a16:creationId xmlns:a16="http://schemas.microsoft.com/office/drawing/2014/main" id="{A58EE5F8-5658-80D8-F9FB-110DD8A5AE69}"/>
              </a:ext>
            </a:extLst>
          </p:cNvPr>
          <p:cNvSpPr txBox="1"/>
          <p:nvPr/>
        </p:nvSpPr>
        <p:spPr>
          <a:xfrm>
            <a:off x="5903319" y="5378715"/>
            <a:ext cx="8751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AMR genes</a:t>
            </a:r>
          </a:p>
        </p:txBody>
      </p:sp>
      <p:sp>
        <p:nvSpPr>
          <p:cNvPr id="21" name="Rectangle 41">
            <a:extLst>
              <a:ext uri="{FF2B5EF4-FFF2-40B4-BE49-F238E27FC236}">
                <a16:creationId xmlns:a16="http://schemas.microsoft.com/office/drawing/2014/main" id="{B4AE3CD1-496F-F4BF-DC92-23CE3060FE48}"/>
              </a:ext>
            </a:extLst>
          </p:cNvPr>
          <p:cNvSpPr/>
          <p:nvPr/>
        </p:nvSpPr>
        <p:spPr>
          <a:xfrm>
            <a:off x="7076244" y="5244010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2" name="TextBox 42">
            <a:extLst>
              <a:ext uri="{FF2B5EF4-FFF2-40B4-BE49-F238E27FC236}">
                <a16:creationId xmlns:a16="http://schemas.microsoft.com/office/drawing/2014/main" id="{D2C4EB87-AC4C-5123-89EB-9C7BBFEB9162}"/>
              </a:ext>
            </a:extLst>
          </p:cNvPr>
          <p:cNvSpPr txBox="1"/>
          <p:nvPr/>
        </p:nvSpPr>
        <p:spPr>
          <a:xfrm>
            <a:off x="7100742" y="5378715"/>
            <a:ext cx="9650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Virulence genes</a:t>
            </a:r>
          </a:p>
        </p:txBody>
      </p:sp>
      <p:cxnSp>
        <p:nvCxnSpPr>
          <p:cNvPr id="23" name="Straight Arrow Connector 52">
            <a:extLst>
              <a:ext uri="{FF2B5EF4-FFF2-40B4-BE49-F238E27FC236}">
                <a16:creationId xmlns:a16="http://schemas.microsoft.com/office/drawing/2014/main" id="{18EF5AEC-167E-224D-6FA3-27F00B6CCB3B}"/>
              </a:ext>
            </a:extLst>
          </p:cNvPr>
          <p:cNvCxnSpPr>
            <a:cxnSpLocks/>
          </p:cNvCxnSpPr>
          <p:nvPr/>
        </p:nvCxnSpPr>
        <p:spPr>
          <a:xfrm flipH="1">
            <a:off x="6530652" y="2203901"/>
            <a:ext cx="51934" cy="29511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52">
            <a:extLst>
              <a:ext uri="{FF2B5EF4-FFF2-40B4-BE49-F238E27FC236}">
                <a16:creationId xmlns:a16="http://schemas.microsoft.com/office/drawing/2014/main" id="{7251CDAC-A420-8067-423F-27125C91B11B}"/>
              </a:ext>
            </a:extLst>
          </p:cNvPr>
          <p:cNvCxnSpPr>
            <a:cxnSpLocks/>
          </p:cNvCxnSpPr>
          <p:nvPr/>
        </p:nvCxnSpPr>
        <p:spPr>
          <a:xfrm>
            <a:off x="6586066" y="2217486"/>
            <a:ext cx="1010217" cy="28784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">
            <a:extLst>
              <a:ext uri="{FF2B5EF4-FFF2-40B4-BE49-F238E27FC236}">
                <a16:creationId xmlns:a16="http://schemas.microsoft.com/office/drawing/2014/main" id="{B11B60B4-DF55-0AA8-F351-103FE40F2D29}"/>
              </a:ext>
            </a:extLst>
          </p:cNvPr>
          <p:cNvSpPr txBox="1"/>
          <p:nvPr/>
        </p:nvSpPr>
        <p:spPr>
          <a:xfrm>
            <a:off x="911225" y="5419782"/>
            <a:ext cx="4147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Phenotype </a:t>
            </a:r>
            <a:r>
              <a:rPr lang="en-US" sz="2400" b="1" dirty="0" err="1"/>
              <a:t>prediciton</a:t>
            </a:r>
            <a:endParaRPr lang="en-US" sz="2400" b="1" dirty="0"/>
          </a:p>
        </p:txBody>
      </p:sp>
      <p:sp>
        <p:nvSpPr>
          <p:cNvPr id="26" name="Rectangle 41">
            <a:extLst>
              <a:ext uri="{FF2B5EF4-FFF2-40B4-BE49-F238E27FC236}">
                <a16:creationId xmlns:a16="http://schemas.microsoft.com/office/drawing/2014/main" id="{9CE4CEC7-562E-7C60-54DC-C4EBA7512A44}"/>
              </a:ext>
            </a:extLst>
          </p:cNvPr>
          <p:cNvSpPr/>
          <p:nvPr/>
        </p:nvSpPr>
        <p:spPr>
          <a:xfrm>
            <a:off x="8331658" y="5244010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7" name="TextBox 42">
            <a:extLst>
              <a:ext uri="{FF2B5EF4-FFF2-40B4-BE49-F238E27FC236}">
                <a16:creationId xmlns:a16="http://schemas.microsoft.com/office/drawing/2014/main" id="{44BDB963-E03F-6816-2593-2F6DCDBC8296}"/>
              </a:ext>
            </a:extLst>
          </p:cNvPr>
          <p:cNvSpPr txBox="1"/>
          <p:nvPr/>
        </p:nvSpPr>
        <p:spPr>
          <a:xfrm>
            <a:off x="8353202" y="5341545"/>
            <a:ext cx="9650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Genomic context</a:t>
            </a:r>
          </a:p>
        </p:txBody>
      </p:sp>
      <p:cxnSp>
        <p:nvCxnSpPr>
          <p:cNvPr id="28" name="Straight Arrow Connector 52">
            <a:extLst>
              <a:ext uri="{FF2B5EF4-FFF2-40B4-BE49-F238E27FC236}">
                <a16:creationId xmlns:a16="http://schemas.microsoft.com/office/drawing/2014/main" id="{BB876A4F-AA0F-B7AD-0A19-CA7B13B13293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6536867" y="2181040"/>
            <a:ext cx="2258707" cy="29206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>
            <a:extLst>
              <a:ext uri="{FF2B5EF4-FFF2-40B4-BE49-F238E27FC236}">
                <a16:creationId xmlns:a16="http://schemas.microsoft.com/office/drawing/2014/main" id="{43CBB171-23BC-4F2A-A678-9AA8FB75E0AB}"/>
              </a:ext>
            </a:extLst>
          </p:cNvPr>
          <p:cNvSpPr/>
          <p:nvPr/>
        </p:nvSpPr>
        <p:spPr>
          <a:xfrm>
            <a:off x="3915650" y="1412776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30" name="TextBox 16">
            <a:extLst>
              <a:ext uri="{FF2B5EF4-FFF2-40B4-BE49-F238E27FC236}">
                <a16:creationId xmlns:a16="http://schemas.microsoft.com/office/drawing/2014/main" id="{796E5275-0BC8-B004-C1DF-7314AC6EC1F9}"/>
              </a:ext>
            </a:extLst>
          </p:cNvPr>
          <p:cNvSpPr txBox="1"/>
          <p:nvPr/>
        </p:nvSpPr>
        <p:spPr>
          <a:xfrm>
            <a:off x="3906578" y="1547593"/>
            <a:ext cx="10372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Genome scaffolds</a:t>
            </a:r>
          </a:p>
        </p:txBody>
      </p:sp>
    </p:spTree>
    <p:extLst>
      <p:ext uri="{BB962C8B-B14F-4D97-AF65-F5344CB8AC3E}">
        <p14:creationId xmlns:p14="http://schemas.microsoft.com/office/powerpoint/2010/main" val="4316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9" grpId="0" animBg="1"/>
      <p:bldP spid="20" grpId="0"/>
      <p:bldP spid="21" grpId="0" animBg="1"/>
      <p:bldP spid="22" grpId="0"/>
      <p:bldP spid="26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60943-BD49-941A-5A7D-1CEB5A896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062" y="177128"/>
            <a:ext cx="5005388" cy="792434"/>
          </a:xfrm>
        </p:spPr>
        <p:txBody>
          <a:bodyPr/>
          <a:lstStyle/>
          <a:p>
            <a:r>
              <a:rPr lang="en-US" dirty="0"/>
              <a:t>Data integration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2E0C7-AD71-B168-734E-196D56C5CAC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911225" y="6524625"/>
            <a:ext cx="1246716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r>
              <a:rPr lang="de-DE"/>
              <a:t>Jan 30, 2023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4A1C3-6558-30A8-AFDF-C3D2BCEB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2255308" y="6524625"/>
            <a:ext cx="7008284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r>
              <a:rPr lang="de-CH"/>
              <a:t>Titel der Präsentation, Autor</a:t>
            </a:r>
            <a:endParaRPr lang="en-US">
              <a:ea typeface="ＭＳ Ｐゴシック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9258C-BA18-FC2F-F36C-5A5885531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0452484" y="6524625"/>
            <a:ext cx="828291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r>
              <a:rPr lang="de-CH"/>
              <a:t>Seite </a:t>
            </a:r>
            <a:fld id="{1C5791B1-6579-0B4D-B06F-613121D36EDE}" type="slidenum">
              <a:rPr lang="de-CH" smtClean="0"/>
              <a:pPr/>
              <a:t>11</a:t>
            </a:fld>
            <a:endParaRPr lang="de-CH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31B5D6-E290-B621-DD4B-C1FAD09F4513}"/>
              </a:ext>
            </a:extLst>
          </p:cNvPr>
          <p:cNvGrpSpPr/>
          <p:nvPr/>
        </p:nvGrpSpPr>
        <p:grpSpPr>
          <a:xfrm>
            <a:off x="5817233" y="5141932"/>
            <a:ext cx="916311" cy="1047480"/>
            <a:chOff x="7657232" y="3401767"/>
            <a:chExt cx="1298500" cy="1509237"/>
          </a:xfrm>
        </p:grpSpPr>
        <p:pic>
          <p:nvPicPr>
            <p:cNvPr id="23" name="Picture 21">
              <a:extLst>
                <a:ext uri="{FF2B5EF4-FFF2-40B4-BE49-F238E27FC236}">
                  <a16:creationId xmlns:a16="http://schemas.microsoft.com/office/drawing/2014/main" id="{1123D990-A2F4-FA79-29F0-19CD7D75A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57232" y="3401767"/>
              <a:ext cx="1298500" cy="150923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AEA558E-E97A-F34D-EE72-EC908880C7C3}"/>
                </a:ext>
              </a:extLst>
            </p:cNvPr>
            <p:cNvSpPr txBox="1"/>
            <p:nvPr/>
          </p:nvSpPr>
          <p:spPr>
            <a:xfrm>
              <a:off x="7987805" y="3599837"/>
              <a:ext cx="622277" cy="46894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000" b="1">
                  <a:latin typeface="Arial"/>
                  <a:ea typeface="ＭＳ Ｐゴシック"/>
                  <a:cs typeface="Arial"/>
                </a:rPr>
                <a:t>LIS</a:t>
              </a:r>
              <a:endParaRPr lang="en-US" b="1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40EBCBEB-E0B8-42C3-1C3A-24C100323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590" y="3591721"/>
            <a:ext cx="2742775" cy="112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B99FDA3D-B708-1938-C367-AB3F4CBC6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836" y="963344"/>
            <a:ext cx="7121763" cy="5226068"/>
          </a:xfrm>
        </p:spPr>
        <p:txBody>
          <a:bodyPr/>
          <a:lstStyle/>
          <a:p>
            <a:pPr marL="341630" indent="-341630">
              <a:buFont typeface="Wingdings"/>
              <a:buChar char="§"/>
            </a:pPr>
            <a:r>
              <a:rPr lang="en-US" sz="1600" dirty="0"/>
              <a:t>FAIR data (findable, accessible, interoperable and reusable)</a:t>
            </a:r>
          </a:p>
          <a:p>
            <a:pPr marL="341630" indent="-341630">
              <a:buFont typeface="Wingdings"/>
              <a:buChar char="§"/>
            </a:pPr>
            <a:endParaRPr lang="en-US" sz="1600" dirty="0"/>
          </a:p>
          <a:p>
            <a:pPr marL="341630" indent="-341630">
              <a:buFont typeface="Wingdings"/>
              <a:buChar char="§"/>
            </a:pPr>
            <a:r>
              <a:rPr lang="en-US" sz="1600" dirty="0"/>
              <a:t>LIMS system (</a:t>
            </a:r>
            <a:r>
              <a:rPr lang="en-US" sz="1600" dirty="0" err="1"/>
              <a:t>DiData</a:t>
            </a:r>
            <a:r>
              <a:rPr lang="en-US" sz="1600" dirty="0"/>
              <a:t>) as </a:t>
            </a:r>
            <a:r>
              <a:rPr lang="en-US" sz="1600" b="1" dirty="0"/>
              <a:t>hub to integrate sample related data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 err="1"/>
              <a:t>Fastq</a:t>
            </a:r>
            <a:r>
              <a:rPr lang="en-US" sz="1600" dirty="0"/>
              <a:t> + QC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/>
              <a:t>Assemblies, annotation + QC (21000 assemblies)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/>
              <a:t>Patient data from LIS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/>
              <a:t>MALDI-TOF MS ID and spectra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/>
              <a:t>Anti-microbial resistance profiles e.g. MICs, SIR</a:t>
            </a:r>
          </a:p>
          <a:p>
            <a:pPr marL="683895" lvl="1" indent="-341630">
              <a:buFont typeface="Wingdings"/>
              <a:buChar char="§"/>
            </a:pPr>
            <a:r>
              <a:rPr lang="en-US" sz="1600" dirty="0"/>
              <a:t>Epidemiological metadata e.g., geography</a:t>
            </a:r>
          </a:p>
          <a:p>
            <a:pPr marL="683895" lvl="1" indent="-341630">
              <a:buFont typeface="Wingdings"/>
              <a:buChar char="§"/>
            </a:pPr>
            <a:endParaRPr lang="en-US" sz="1600" dirty="0"/>
          </a:p>
          <a:p>
            <a:pPr marL="341630" indent="-341630">
              <a:buFont typeface="Wingdings"/>
              <a:buChar char="§"/>
            </a:pPr>
            <a:r>
              <a:rPr lang="en-US" sz="1600" b="1" dirty="0"/>
              <a:t>Structured data</a:t>
            </a:r>
            <a:r>
              <a:rPr lang="en-US" sz="1600" dirty="0"/>
              <a:t> allows for data integration and machine learning</a:t>
            </a:r>
          </a:p>
          <a:p>
            <a:pPr marL="712470" indent="-350520">
              <a:buFont typeface="Wingdings"/>
              <a:buChar char="§"/>
            </a:pPr>
            <a:r>
              <a:rPr lang="en-US" sz="1600" dirty="0"/>
              <a:t>Phenotypic resistance vs genotype</a:t>
            </a:r>
          </a:p>
          <a:p>
            <a:pPr marL="712470" indent="-350520">
              <a:buFont typeface="Wingdings"/>
              <a:buChar char="§"/>
            </a:pPr>
            <a:r>
              <a:rPr lang="en-US" sz="1600" dirty="0"/>
              <a:t>Interpretation of </a:t>
            </a:r>
            <a:r>
              <a:rPr lang="en-US" sz="1600" dirty="0" err="1"/>
              <a:t>Maldi</a:t>
            </a:r>
            <a:r>
              <a:rPr lang="en-US" sz="1600" dirty="0"/>
              <a:t> profiles</a:t>
            </a:r>
          </a:p>
          <a:p>
            <a:pPr marL="712470" indent="-350520">
              <a:buFont typeface="Wingdings"/>
              <a:buChar char="§"/>
            </a:pPr>
            <a:r>
              <a:rPr lang="en-US" sz="1600" dirty="0"/>
              <a:t>Biomarkers for clinical phenotypes</a:t>
            </a:r>
          </a:p>
          <a:p>
            <a:pPr marL="341630" indent="-341630">
              <a:buFont typeface="Wingdings"/>
              <a:buChar char="§"/>
            </a:pPr>
            <a:endParaRPr lang="en-US" sz="1600" dirty="0"/>
          </a:p>
        </p:txBody>
      </p:sp>
      <p:pic>
        <p:nvPicPr>
          <p:cNvPr id="33" name="Grafik 3">
            <a:extLst>
              <a:ext uri="{FF2B5EF4-FFF2-40B4-BE49-F238E27FC236}">
                <a16:creationId xmlns:a16="http://schemas.microsoft.com/office/drawing/2014/main" id="{356F95A3-2746-02E5-A600-5BC6FECAB1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768" r="23259" b="15617"/>
          <a:stretch/>
        </p:blipFill>
        <p:spPr>
          <a:xfrm>
            <a:off x="10439073" y="5596826"/>
            <a:ext cx="1249211" cy="1177206"/>
          </a:xfrm>
          <a:prstGeom prst="rect">
            <a:avLst/>
          </a:prstGeom>
        </p:spPr>
      </p:pic>
      <p:pic>
        <p:nvPicPr>
          <p:cNvPr id="34" name="Picture 4" descr="GloMax® Explorer Multimode Microplate Reader">
            <a:extLst>
              <a:ext uri="{FF2B5EF4-FFF2-40B4-BE49-F238E27FC236}">
                <a16:creationId xmlns:a16="http://schemas.microsoft.com/office/drawing/2014/main" id="{B5A25695-D2CA-AA6A-F492-6195E6089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4" t="7507" r="26407" b="7471"/>
          <a:stretch/>
        </p:blipFill>
        <p:spPr bwMode="auto">
          <a:xfrm>
            <a:off x="11083208" y="4378646"/>
            <a:ext cx="1020200" cy="90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>
            <a:extLst>
              <a:ext uri="{FF2B5EF4-FFF2-40B4-BE49-F238E27FC236}">
                <a16:creationId xmlns:a16="http://schemas.microsoft.com/office/drawing/2014/main" id="{6C6D6109-0360-FC4C-376E-C7660FB690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2275"/>
          <a:stretch/>
        </p:blipFill>
        <p:spPr>
          <a:xfrm>
            <a:off x="10930185" y="2211305"/>
            <a:ext cx="1188140" cy="1544533"/>
          </a:xfrm>
          <a:prstGeom prst="rect">
            <a:avLst/>
          </a:prstGeom>
        </p:spPr>
      </p:pic>
      <p:pic>
        <p:nvPicPr>
          <p:cNvPr id="1028" name="Picture 4" descr="DiData | high-tech laboratory data management solutions">
            <a:extLst>
              <a:ext uri="{FF2B5EF4-FFF2-40B4-BE49-F238E27FC236}">
                <a16:creationId xmlns:a16="http://schemas.microsoft.com/office/drawing/2014/main" id="{3B729BBC-9E59-B322-87B7-1507C0731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72" y="4668011"/>
            <a:ext cx="1939872" cy="49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A20B6BB8-F079-2EF1-AECA-A9A368626CCB}"/>
              </a:ext>
            </a:extLst>
          </p:cNvPr>
          <p:cNvCxnSpPr>
            <a:cxnSpLocks/>
          </p:cNvCxnSpPr>
          <p:nvPr/>
        </p:nvCxnSpPr>
        <p:spPr bwMode="auto">
          <a:xfrm flipV="1">
            <a:off x="6831724" y="4775163"/>
            <a:ext cx="566280" cy="3667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0D9AE23C-7A64-07C4-3AEA-4B12CA7FBD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0586" y="1272960"/>
            <a:ext cx="943469" cy="1408880"/>
          </a:xfrm>
          <a:prstGeom prst="rect">
            <a:avLst/>
          </a:prstGeom>
        </p:spPr>
      </p:pic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574CE6-613A-26CC-CF86-A1DD92A3E49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359365" y="4829836"/>
            <a:ext cx="696124" cy="7316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9E5FB0A0-6B31-DA18-24D8-96D7DE89595E}"/>
              </a:ext>
            </a:extLst>
          </p:cNvPr>
          <p:cNvCxnSpPr>
            <a:cxnSpLocks/>
            <a:stCxn id="34" idx="1"/>
          </p:cNvCxnSpPr>
          <p:nvPr/>
        </p:nvCxnSpPr>
        <p:spPr bwMode="auto">
          <a:xfrm flipH="1" flipV="1">
            <a:off x="10674055" y="4660222"/>
            <a:ext cx="409153" cy="1696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B065A20-CEBA-8ABB-36C5-7DFD0E998E3D}"/>
              </a:ext>
            </a:extLst>
          </p:cNvPr>
          <p:cNvCxnSpPr>
            <a:cxnSpLocks/>
            <a:stCxn id="37" idx="1"/>
          </p:cNvCxnSpPr>
          <p:nvPr/>
        </p:nvCxnSpPr>
        <p:spPr bwMode="auto">
          <a:xfrm flipH="1">
            <a:off x="10452484" y="2983572"/>
            <a:ext cx="477701" cy="5617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E6A3F869-840D-FB8F-017D-F357112C3922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 flipH="1">
            <a:off x="10007544" y="2681840"/>
            <a:ext cx="194777" cy="7471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" name="Grafik 29">
            <a:extLst>
              <a:ext uri="{FF2B5EF4-FFF2-40B4-BE49-F238E27FC236}">
                <a16:creationId xmlns:a16="http://schemas.microsoft.com/office/drawing/2014/main" id="{4B4B0204-FB2B-A1C1-8047-44355505457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520" t="16858" r="67808" b="59551"/>
          <a:stretch/>
        </p:blipFill>
        <p:spPr>
          <a:xfrm>
            <a:off x="7064847" y="1491112"/>
            <a:ext cx="1517505" cy="1139472"/>
          </a:xfrm>
          <a:prstGeom prst="rect">
            <a:avLst/>
          </a:prstGeom>
        </p:spPr>
      </p:pic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4B5F8748-E558-42EB-EA2B-F180262643E1}"/>
              </a:ext>
            </a:extLst>
          </p:cNvPr>
          <p:cNvCxnSpPr>
            <a:cxnSpLocks/>
            <a:stCxn id="30" idx="2"/>
          </p:cNvCxnSpPr>
          <p:nvPr/>
        </p:nvCxnSpPr>
        <p:spPr bwMode="auto">
          <a:xfrm>
            <a:off x="7823600" y="2630584"/>
            <a:ext cx="33156" cy="76698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41E679A-4696-9050-D7ED-9A324FB45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849" y="293074"/>
            <a:ext cx="2017986" cy="47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31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D0A5E-25C5-A4DA-1A16-CDD3D9FA3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Data sharing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F660E1-D38A-7A52-4C5F-EC4BD01EFDA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04F410-5DD6-2A66-DBD9-FA7FDE26CC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3FDEB-2F96-E301-6EEF-45DB62765B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20F34475-803A-FE77-2095-D16E308CFC6D}"/>
              </a:ext>
            </a:extLst>
          </p:cNvPr>
          <p:cNvSpPr txBox="1">
            <a:spLocks/>
          </p:cNvSpPr>
          <p:nvPr/>
        </p:nvSpPr>
        <p:spPr bwMode="auto">
          <a:xfrm>
            <a:off x="882264" y="1062000"/>
            <a:ext cx="6509879" cy="47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pPr indent="-252000">
              <a:lnSpc>
                <a:spcPct val="120000"/>
              </a:lnSpc>
            </a:pPr>
            <a:r>
              <a:rPr lang="de-CH" sz="2400" dirty="0">
                <a:solidFill>
                  <a:srgbClr val="000000"/>
                </a:solidFill>
              </a:rPr>
              <a:t>Swiss Pathogen Surveillance </a:t>
            </a:r>
            <a:r>
              <a:rPr lang="de-CH" sz="2400" dirty="0" err="1">
                <a:solidFill>
                  <a:srgbClr val="000000"/>
                </a:solidFill>
              </a:rPr>
              <a:t>Platform</a:t>
            </a:r>
            <a:endParaRPr lang="de-CH" sz="2400" dirty="0">
              <a:solidFill>
                <a:srgbClr val="000000"/>
              </a:solidFill>
            </a:endParaRPr>
          </a:p>
          <a:p>
            <a:pPr indent="-252000">
              <a:lnSpc>
                <a:spcPct val="120000"/>
              </a:lnSpc>
            </a:pPr>
            <a:endParaRPr lang="de-CH" sz="2400" dirty="0">
              <a:solidFill>
                <a:srgbClr val="000000"/>
              </a:solidFill>
            </a:endParaRP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0000"/>
                </a:solidFill>
              </a:rPr>
              <a:t>Started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with</a:t>
            </a:r>
            <a:r>
              <a:rPr lang="de-CH" sz="2400" dirty="0">
                <a:solidFill>
                  <a:srgbClr val="000000"/>
                </a:solidFill>
              </a:rPr>
              <a:t> MRSA</a:t>
            </a: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de-CH" sz="2400" dirty="0">
              <a:solidFill>
                <a:srgbClr val="000000"/>
              </a:solidFill>
            </a:endParaRP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0000"/>
                </a:solidFill>
              </a:rPr>
              <a:t>Heavily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used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for</a:t>
            </a:r>
            <a:r>
              <a:rPr lang="de-CH" sz="2400" dirty="0">
                <a:solidFill>
                  <a:srgbClr val="000000"/>
                </a:solidFill>
              </a:rPr>
              <a:t> COVID-19 </a:t>
            </a:r>
            <a:r>
              <a:rPr lang="de-CH" sz="2400" dirty="0" err="1">
                <a:solidFill>
                  <a:srgbClr val="000000"/>
                </a:solidFill>
              </a:rPr>
              <a:t>data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sharing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de-CH" sz="2400" dirty="0">
              <a:solidFill>
                <a:srgbClr val="000000"/>
              </a:solidFill>
            </a:endParaRP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rgbClr val="000000"/>
                </a:solidFill>
              </a:rPr>
              <a:t>All 5 </a:t>
            </a:r>
            <a:r>
              <a:rPr lang="de-CH" sz="2400" dirty="0" err="1">
                <a:solidFill>
                  <a:srgbClr val="000000"/>
                </a:solidFill>
              </a:rPr>
              <a:t>university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hospitals</a:t>
            </a:r>
            <a:r>
              <a:rPr lang="de-CH" sz="2400" dirty="0">
                <a:solidFill>
                  <a:srgbClr val="000000"/>
                </a:solidFill>
              </a:rPr>
              <a:t> and </a:t>
            </a:r>
            <a:r>
              <a:rPr lang="de-CH" sz="2400" dirty="0" err="1">
                <a:solidFill>
                  <a:srgbClr val="000000"/>
                </a:solidFill>
              </a:rPr>
              <a:t>many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other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labs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connected</a:t>
            </a:r>
            <a:endParaRPr lang="de-CH" sz="2400" dirty="0">
              <a:solidFill>
                <a:srgbClr val="000000"/>
              </a:solidFill>
            </a:endParaRP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de-CH" sz="2400" dirty="0">
              <a:solidFill>
                <a:srgbClr val="000000"/>
              </a:solidFill>
            </a:endParaRPr>
          </a:p>
          <a:p>
            <a:pPr marL="90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rgbClr val="000000"/>
                </a:solidFill>
              </a:rPr>
              <a:t>Surveillance </a:t>
            </a:r>
            <a:r>
              <a:rPr lang="de-CH" sz="2400" dirty="0" err="1">
                <a:solidFill>
                  <a:srgbClr val="000000"/>
                </a:solidFill>
              </a:rPr>
              <a:t>beyond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cantonal</a:t>
            </a:r>
            <a:r>
              <a:rPr lang="de-CH" sz="2400" dirty="0">
                <a:solidFill>
                  <a:srgbClr val="000000"/>
                </a:solidFill>
              </a:rPr>
              <a:t> </a:t>
            </a:r>
            <a:r>
              <a:rPr lang="de-CH" sz="2400" dirty="0" err="1">
                <a:solidFill>
                  <a:srgbClr val="000000"/>
                </a:solidFill>
              </a:rPr>
              <a:t>borders</a:t>
            </a:r>
            <a:endParaRPr lang="de-CH" sz="2400" dirty="0">
              <a:solidFill>
                <a:srgbClr val="000000"/>
              </a:solidFill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41CB5228-EA9F-90F4-638D-B4186C8609A9}"/>
              </a:ext>
            </a:extLst>
          </p:cNvPr>
          <p:cNvSpPr txBox="1"/>
          <p:nvPr/>
        </p:nvSpPr>
        <p:spPr>
          <a:xfrm>
            <a:off x="8760296" y="6042774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dirty="0"/>
              <a:t>http://</a:t>
            </a:r>
            <a:r>
              <a:rPr lang="de-CH" sz="1600" dirty="0" err="1"/>
              <a:t>spsp.ch</a:t>
            </a:r>
            <a:endParaRPr lang="de-CH" sz="1600" dirty="0"/>
          </a:p>
        </p:txBody>
      </p:sp>
      <p:pic>
        <p:nvPicPr>
          <p:cNvPr id="14" name="Picture 2" descr="schema">
            <a:extLst>
              <a:ext uri="{FF2B5EF4-FFF2-40B4-BE49-F238E27FC236}">
                <a16:creationId xmlns:a16="http://schemas.microsoft.com/office/drawing/2014/main" id="{3E5E086E-457F-33C3-94A0-0A78FF9639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09254" y="1212977"/>
            <a:ext cx="4140460" cy="489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881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C38EB-68B7-CE73-6F8D-8E17BBAB4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Reporting to interdisciplanary teams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90F6B-B7BB-53C3-55F5-A31F2584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07F7A-1570-AAB3-DD72-15932899C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70968-422A-1704-F22C-877D33D47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7BBE70B0-C57E-5240-5E17-2A62AB3CD029}"/>
              </a:ext>
            </a:extLst>
          </p:cNvPr>
          <p:cNvSpPr txBox="1"/>
          <p:nvPr/>
        </p:nvSpPr>
        <p:spPr>
          <a:xfrm>
            <a:off x="851152" y="5409220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/>
              <a:t>Gómez-López </a:t>
            </a:r>
            <a:r>
              <a:rPr lang="de-CH" sz="1400" i="1" dirty="0"/>
              <a:t>Brief </a:t>
            </a:r>
            <a:r>
              <a:rPr lang="de-CH" sz="1400" i="1" dirty="0" err="1"/>
              <a:t>Bioinf</a:t>
            </a:r>
            <a:r>
              <a:rPr lang="de-CH" sz="1400" i="1" dirty="0"/>
              <a:t> </a:t>
            </a:r>
            <a:r>
              <a:rPr lang="de-CH" sz="1400" dirty="0"/>
              <a:t>2017</a:t>
            </a:r>
          </a:p>
        </p:txBody>
      </p:sp>
      <p:pic>
        <p:nvPicPr>
          <p:cNvPr id="8" name="Grafik 6">
            <a:extLst>
              <a:ext uri="{FF2B5EF4-FFF2-40B4-BE49-F238E27FC236}">
                <a16:creationId xmlns:a16="http://schemas.microsoft.com/office/drawing/2014/main" id="{082DB6C5-B48F-375D-7D97-B31110D326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1844" y="1072880"/>
            <a:ext cx="7351074" cy="4230833"/>
          </a:xfrm>
          <a:prstGeom prst="rect">
            <a:avLst/>
          </a:prstGeom>
        </p:spPr>
      </p:pic>
      <p:sp>
        <p:nvSpPr>
          <p:cNvPr id="10" name="Textfeld 1">
            <a:extLst>
              <a:ext uri="{FF2B5EF4-FFF2-40B4-BE49-F238E27FC236}">
                <a16:creationId xmlns:a16="http://schemas.microsoft.com/office/drawing/2014/main" id="{5825F68A-47F1-EA2A-6637-4A393F24A141}"/>
              </a:ext>
            </a:extLst>
          </p:cNvPr>
          <p:cNvSpPr txBox="1"/>
          <p:nvPr/>
        </p:nvSpPr>
        <p:spPr>
          <a:xfrm>
            <a:off x="851152" y="5738817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 err="1"/>
              <a:t>Carriço</a:t>
            </a:r>
            <a:r>
              <a:rPr lang="de-CH" sz="1400" dirty="0"/>
              <a:t> </a:t>
            </a:r>
            <a:r>
              <a:rPr lang="de-CH" sz="1400" i="1" dirty="0" err="1"/>
              <a:t>Clin</a:t>
            </a:r>
            <a:r>
              <a:rPr lang="de-CH" sz="1400" i="1" dirty="0"/>
              <a:t> </a:t>
            </a:r>
            <a:r>
              <a:rPr lang="de-CH" sz="1400" i="1" dirty="0" err="1"/>
              <a:t>Microbiol</a:t>
            </a:r>
            <a:r>
              <a:rPr lang="de-CH" sz="1400" i="1" dirty="0"/>
              <a:t> </a:t>
            </a:r>
            <a:r>
              <a:rPr lang="de-CH" sz="1400" i="1" dirty="0" err="1"/>
              <a:t>Infect</a:t>
            </a:r>
            <a:r>
              <a:rPr lang="de-CH" sz="1400" i="1" dirty="0"/>
              <a:t> </a:t>
            </a:r>
            <a:r>
              <a:rPr lang="de-CH" sz="1400" dirty="0"/>
              <a:t>2018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2294A4-FB97-242A-9824-0AC111B76C65}"/>
              </a:ext>
            </a:extLst>
          </p:cNvPr>
          <p:cNvSpPr txBox="1"/>
          <p:nvPr/>
        </p:nvSpPr>
        <p:spPr>
          <a:xfrm>
            <a:off x="911224" y="885389"/>
            <a:ext cx="4212667" cy="46058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CH" sz="2000" dirty="0"/>
              <a:t>Results reported to various stakeholders</a:t>
            </a:r>
          </a:p>
          <a:p>
            <a:pPr algn="l">
              <a:lnSpc>
                <a:spcPts val="2400"/>
              </a:lnSpc>
              <a:spcAft>
                <a:spcPts val="900"/>
              </a:spcAft>
            </a:pPr>
            <a:endParaRPr lang="en-CH" sz="2000" dirty="0"/>
          </a:p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CH" sz="2000" dirty="0"/>
              <a:t>Different levels of complexity</a:t>
            </a:r>
          </a:p>
          <a:p>
            <a:pPr marL="342900" indent="-342900" algn="l">
              <a:lnSpc>
                <a:spcPts val="24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CH" sz="2000" dirty="0"/>
              <a:t>Clinician needs key message in 1-2 min</a:t>
            </a:r>
          </a:p>
          <a:p>
            <a:pPr marL="342900" indent="-342900" algn="l">
              <a:lnSpc>
                <a:spcPts val="24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CH" sz="2000" dirty="0"/>
              <a:t>Statistician wants lots of details</a:t>
            </a:r>
          </a:p>
          <a:p>
            <a:pPr marL="342900" indent="-342900" algn="l">
              <a:lnSpc>
                <a:spcPts val="24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CH" sz="2000" dirty="0"/>
          </a:p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CH" sz="2000" dirty="0"/>
              <a:t>Survey across labs and hospitals </a:t>
            </a:r>
            <a:br>
              <a:rPr lang="en-CH" sz="2000" dirty="0"/>
            </a:br>
            <a:r>
              <a:rPr lang="en-CH" sz="2000" dirty="0"/>
              <a:t>in Europe to define report granularity</a:t>
            </a:r>
            <a:br>
              <a:rPr lang="en-CH" sz="2000" dirty="0"/>
            </a:br>
            <a:r>
              <a:rPr lang="en-CH" sz="2000" dirty="0"/>
              <a:t>for each customer group </a:t>
            </a:r>
          </a:p>
          <a:p>
            <a:pPr algn="l">
              <a:lnSpc>
                <a:spcPts val="2400"/>
              </a:lnSpc>
              <a:spcAft>
                <a:spcPts val="900"/>
              </a:spcAft>
            </a:pPr>
            <a:endParaRPr lang="en-CH" sz="2000" dirty="0"/>
          </a:p>
        </p:txBody>
      </p:sp>
    </p:spTree>
    <p:extLst>
      <p:ext uri="{BB962C8B-B14F-4D97-AF65-F5344CB8AC3E}">
        <p14:creationId xmlns:p14="http://schemas.microsoft.com/office/powerpoint/2010/main" val="1643680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50207-A58E-FDB3-3D37-60A3EBBEC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Standardized report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C3BFC-9163-A5CD-B091-C906C6BAA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1C369-7DD0-E79D-428C-8691E4AD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74DA7-1498-357C-8A8D-293BBB816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9" name="Picture 8" descr="Text, letter&#10;&#10;Description automatically generated">
            <a:extLst>
              <a:ext uri="{FF2B5EF4-FFF2-40B4-BE49-F238E27FC236}">
                <a16:creationId xmlns:a16="http://schemas.microsoft.com/office/drawing/2014/main" id="{59C17898-AAFF-7985-7617-827CDC726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933" y="188913"/>
            <a:ext cx="3282632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790E73B5-480D-1267-F883-CB0FE8AF3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73412" y="1016769"/>
            <a:ext cx="3304924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Table&#10;&#10;Description automatically generated">
            <a:extLst>
              <a:ext uri="{FF2B5EF4-FFF2-40B4-BE49-F238E27FC236}">
                <a16:creationId xmlns:a16="http://schemas.microsoft.com/office/drawing/2014/main" id="{E3DF788A-AA24-A416-6D1A-07DB8D5129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7669" y="1844625"/>
            <a:ext cx="3293509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Text, letter&#10;&#10;Description automatically generated">
            <a:extLst>
              <a:ext uri="{FF2B5EF4-FFF2-40B4-BE49-F238E27FC236}">
                <a16:creationId xmlns:a16="http://schemas.microsoft.com/office/drawing/2014/main" id="{6335C29E-DFBC-B43C-CF77-7FFB197126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27" y="800708"/>
            <a:ext cx="3298241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E98B499-D89F-C98D-9591-B64859954F73}"/>
              </a:ext>
            </a:extLst>
          </p:cNvPr>
          <p:cNvSpPr txBox="1"/>
          <p:nvPr/>
        </p:nvSpPr>
        <p:spPr>
          <a:xfrm>
            <a:off x="534440" y="4524098"/>
            <a:ext cx="258917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Summary / Interpretation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D1E315-2295-FC61-3E54-8FCE9CD6C8AD}"/>
              </a:ext>
            </a:extLst>
          </p:cNvPr>
          <p:cNvSpPr txBox="1"/>
          <p:nvPr/>
        </p:nvSpPr>
        <p:spPr>
          <a:xfrm>
            <a:off x="4144095" y="5696769"/>
            <a:ext cx="146065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Sample table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F04EE9-BDE6-C755-D420-A96D7F885868}"/>
              </a:ext>
            </a:extLst>
          </p:cNvPr>
          <p:cNvSpPr txBox="1"/>
          <p:nvPr/>
        </p:nvSpPr>
        <p:spPr>
          <a:xfrm>
            <a:off x="7122984" y="5303736"/>
            <a:ext cx="120577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Phylogeny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3ADE87-4D58-8AC3-204F-95FDBF2854D2}"/>
              </a:ext>
            </a:extLst>
          </p:cNvPr>
          <p:cNvSpPr txBox="1"/>
          <p:nvPr/>
        </p:nvSpPr>
        <p:spPr>
          <a:xfrm>
            <a:off x="9827359" y="4007653"/>
            <a:ext cx="102303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/>
              <a:t>Methods</a:t>
            </a:r>
          </a:p>
        </p:txBody>
      </p:sp>
    </p:spTree>
    <p:extLst>
      <p:ext uri="{BB962C8B-B14F-4D97-AF65-F5344CB8AC3E}">
        <p14:creationId xmlns:p14="http://schemas.microsoft.com/office/powerpoint/2010/main" val="1813918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75B0F-C680-781B-9203-6495C446E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/>
              <a:t>WGS in pathogen identification</a:t>
            </a:r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6CDB1-A6DA-CFEB-6F4C-BE97AA96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16DA0-F4CC-8411-EE01-CF5F03BAC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9F947-6581-D8F3-9B56-5F9AA021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8760CA4F-004E-D77E-1DE4-CDF30D76B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914" y="1233401"/>
            <a:ext cx="5873736" cy="1166359"/>
          </a:xfrm>
        </p:spPr>
        <p:txBody>
          <a:bodyPr/>
          <a:lstStyle/>
          <a:p>
            <a:pPr marL="341630" indent="-341630">
              <a:buFont typeface="Wingdings" panose="020B0604020202020204" pitchFamily="34" charset="0"/>
              <a:buChar char="§"/>
            </a:pPr>
            <a:r>
              <a:rPr lang="en-US" sz="2000" dirty="0"/>
              <a:t>New species </a:t>
            </a:r>
            <a:r>
              <a:rPr lang="en-US" sz="2000" b="1" i="1" dirty="0"/>
              <a:t>Mycobacterium </a:t>
            </a:r>
            <a:r>
              <a:rPr lang="en-US" sz="2000" b="1" i="1" dirty="0" err="1"/>
              <a:t>basiliense</a:t>
            </a:r>
            <a:r>
              <a:rPr lang="en-US" sz="2000" dirty="0"/>
              <a:t> identified and </a:t>
            </a:r>
            <a:r>
              <a:rPr lang="en-US" sz="2000" dirty="0" err="1"/>
              <a:t>characterised</a:t>
            </a:r>
            <a:endParaRPr lang="en-US" sz="2000" dirty="0"/>
          </a:p>
          <a:p>
            <a:pPr marL="683895" lvl="1" indent="-341630"/>
            <a:r>
              <a:rPr lang="en-US" sz="2000" dirty="0"/>
              <a:t>ANI to closest species </a:t>
            </a:r>
            <a:r>
              <a:rPr lang="en-US" sz="2000" dirty="0">
                <a:ea typeface="+mn-lt"/>
                <a:cs typeface="+mn-lt"/>
              </a:rPr>
              <a:t>≈ 81% (&lt;95%)</a:t>
            </a:r>
          </a:p>
          <a:p>
            <a:pPr marL="683895" lvl="1" indent="-341630"/>
            <a:r>
              <a:rPr lang="en-US" sz="2000" dirty="0"/>
              <a:t>Digital DDH to closest species ≈ 23% (&lt;70%)</a:t>
            </a:r>
          </a:p>
          <a:p>
            <a:pPr marL="683895" lvl="1" indent="-341630"/>
            <a:endParaRPr lang="en-US" sz="2000" dirty="0"/>
          </a:p>
        </p:txBody>
      </p:sp>
      <p:sp>
        <p:nvSpPr>
          <p:cNvPr id="9" name="Inhaltsplatzhalter 6">
            <a:extLst>
              <a:ext uri="{FF2B5EF4-FFF2-40B4-BE49-F238E27FC236}">
                <a16:creationId xmlns:a16="http://schemas.microsoft.com/office/drawing/2014/main" id="{863DCC25-CC8C-2930-8F50-E0DEB94B85D8}"/>
              </a:ext>
            </a:extLst>
          </p:cNvPr>
          <p:cNvSpPr txBox="1">
            <a:spLocks/>
          </p:cNvSpPr>
          <p:nvPr/>
        </p:nvSpPr>
        <p:spPr>
          <a:xfrm>
            <a:off x="6291040" y="1233401"/>
            <a:ext cx="5709616" cy="3887787"/>
          </a:xfrm>
          <a:prstGeom prst="rect">
            <a:avLst/>
          </a:prstGeom>
        </p:spPr>
        <p:txBody>
          <a:bodyPr/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341630" indent="-341630">
              <a:buFont typeface="Wingdings" panose="020B0604020202020204" pitchFamily="34" charset="0"/>
              <a:buChar char="§"/>
            </a:pPr>
            <a:r>
              <a:rPr lang="en-US" sz="2000" kern="0" dirty="0">
                <a:ea typeface="+mn-lt"/>
                <a:cs typeface="+mn-lt"/>
              </a:rPr>
              <a:t>Case study: travel returner with fever</a:t>
            </a:r>
          </a:p>
          <a:p>
            <a:pPr marL="683895" lvl="1" indent="-341630"/>
            <a:r>
              <a:rPr lang="en-US" sz="2000" b="1" i="1" kern="0" dirty="0">
                <a:ea typeface="+mn-lt"/>
                <a:cs typeface="+mn-lt"/>
              </a:rPr>
              <a:t>Borrelia persica</a:t>
            </a:r>
            <a:r>
              <a:rPr lang="en-US" sz="2000" kern="0" dirty="0">
                <a:ea typeface="+mn-lt"/>
                <a:cs typeface="+mn-lt"/>
              </a:rPr>
              <a:t> identified as pathogen by shotgun metagenomics on blood sample</a:t>
            </a:r>
          </a:p>
          <a:p>
            <a:pPr marL="683895" lvl="1" indent="-341630"/>
            <a:r>
              <a:rPr lang="en-US" sz="2000" kern="0" dirty="0"/>
              <a:t>684 of 7.8M reads mapped to </a:t>
            </a:r>
            <a:r>
              <a:rPr lang="en-US" sz="2000" i="1" kern="0" dirty="0"/>
              <a:t>B. persica</a:t>
            </a:r>
            <a:r>
              <a:rPr lang="en-US" sz="2000" kern="0" dirty="0"/>
              <a:t> (database assembly AYOT)</a:t>
            </a:r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DE5296F4-EE76-3AF2-CB98-4F7F0D26E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90" y="3520919"/>
            <a:ext cx="2661557" cy="2680389"/>
          </a:xfrm>
          <a:prstGeom prst="rect">
            <a:avLst/>
          </a:prstGeom>
        </p:spPr>
      </p:pic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814597E8-6BC7-B58D-9A97-7E7A16956928}"/>
              </a:ext>
            </a:extLst>
          </p:cNvPr>
          <p:cNvSpPr txBox="1">
            <a:spLocks/>
          </p:cNvSpPr>
          <p:nvPr/>
        </p:nvSpPr>
        <p:spPr bwMode="auto">
          <a:xfrm>
            <a:off x="3130701" y="5691831"/>
            <a:ext cx="2379210" cy="25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000" kern="0">
                <a:ea typeface="ＭＳ Ｐゴシック"/>
              </a:rPr>
              <a:t>Seth-Smith </a:t>
            </a:r>
            <a:r>
              <a:rPr lang="en-US" sz="1000" i="1" kern="0">
                <a:ea typeface="+mn-lt"/>
                <a:cs typeface="+mn-lt"/>
              </a:rPr>
              <a:t>Front Microbiol </a:t>
            </a:r>
            <a:r>
              <a:rPr lang="en-US" sz="1000" kern="0">
                <a:ea typeface="+mn-lt"/>
                <a:cs typeface="+mn-lt"/>
              </a:rPr>
              <a:t>2019</a:t>
            </a:r>
            <a:endParaRPr lang="en-US" sz="1000" i="1" kern="0"/>
          </a:p>
        </p:txBody>
      </p:sp>
      <p:pic>
        <p:nvPicPr>
          <p:cNvPr id="12" name="Picture 9">
            <a:extLst>
              <a:ext uri="{FF2B5EF4-FFF2-40B4-BE49-F238E27FC236}">
                <a16:creationId xmlns:a16="http://schemas.microsoft.com/office/drawing/2014/main" id="{3FCDAF9E-B735-5D2F-0A18-AE192A83C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144" y="3729863"/>
            <a:ext cx="2743200" cy="1486894"/>
          </a:xfrm>
          <a:prstGeom prst="rect">
            <a:avLst/>
          </a:prstGeom>
        </p:spPr>
      </p:pic>
      <p:pic>
        <p:nvPicPr>
          <p:cNvPr id="13" name="Picture 11">
            <a:extLst>
              <a:ext uri="{FF2B5EF4-FFF2-40B4-BE49-F238E27FC236}">
                <a16:creationId xmlns:a16="http://schemas.microsoft.com/office/drawing/2014/main" id="{1CC39085-7A90-5375-A1D0-04EFAEF50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381" y="3764321"/>
            <a:ext cx="5913665" cy="2234408"/>
          </a:xfrm>
          <a:prstGeom prst="rect">
            <a:avLst/>
          </a:prstGeom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00583699-8A73-86AD-DDBF-A38E040F3914}"/>
              </a:ext>
            </a:extLst>
          </p:cNvPr>
          <p:cNvSpPr txBox="1">
            <a:spLocks/>
          </p:cNvSpPr>
          <p:nvPr/>
        </p:nvSpPr>
        <p:spPr bwMode="auto">
          <a:xfrm>
            <a:off x="10864849" y="5449064"/>
            <a:ext cx="1399496" cy="41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000" kern="0">
                <a:ea typeface="ＭＳ Ｐゴシック"/>
              </a:rPr>
              <a:t>Muigg /Seth-Smith </a:t>
            </a:r>
            <a:r>
              <a:rPr lang="en-US" sz="1000" i="1" kern="0">
                <a:ea typeface="ＭＳ Ｐゴシック"/>
                <a:cs typeface="+mn-lt"/>
              </a:rPr>
              <a:t>Emerg Infect Dis</a:t>
            </a:r>
            <a:r>
              <a:rPr lang="en-US" sz="1000" kern="0">
                <a:ea typeface="ＭＳ Ｐゴシック"/>
                <a:cs typeface="+mn-lt"/>
              </a:rPr>
              <a:t> </a:t>
            </a:r>
            <a:r>
              <a:rPr lang="en-US" sz="1000" kern="0">
                <a:ea typeface="+mn-lt"/>
                <a:cs typeface="+mn-lt"/>
              </a:rPr>
              <a:t>2020</a:t>
            </a:r>
            <a:endParaRPr lang="en-US" sz="1000" i="1" kern="0"/>
          </a:p>
        </p:txBody>
      </p:sp>
    </p:spTree>
    <p:extLst>
      <p:ext uri="{BB962C8B-B14F-4D97-AF65-F5344CB8AC3E}">
        <p14:creationId xmlns:p14="http://schemas.microsoft.com/office/powerpoint/2010/main" val="3017366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2">
            <a:extLst>
              <a:ext uri="{FF2B5EF4-FFF2-40B4-BE49-F238E27FC236}">
                <a16:creationId xmlns:a16="http://schemas.microsoft.com/office/drawing/2014/main" id="{99A616DF-3FCA-321B-D5E3-FEB60E856B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431" b="733"/>
          <a:stretch/>
        </p:blipFill>
        <p:spPr>
          <a:xfrm>
            <a:off x="2560148" y="3541380"/>
            <a:ext cx="3195264" cy="28032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175B0F-C680-781B-9203-6495C446E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188913"/>
            <a:ext cx="10369550" cy="611795"/>
          </a:xfrm>
        </p:spPr>
        <p:txBody>
          <a:bodyPr/>
          <a:lstStyle/>
          <a:p>
            <a:r>
              <a:rPr lang="en-US" kern="0" dirty="0"/>
              <a:t>WGS in AMR prediction</a:t>
            </a:r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6CDB1-A6DA-CFEB-6F4C-BE97AA96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16DA0-F4CC-8411-EE01-CF5F03BAC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9F947-6581-D8F3-9B56-5F9AA021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6951FD03-52E3-46F2-8FA7-812808EDA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820" y="1235753"/>
            <a:ext cx="5483419" cy="3887787"/>
          </a:xfrm>
        </p:spPr>
        <p:txBody>
          <a:bodyPr/>
          <a:lstStyle/>
          <a:p>
            <a:pPr marL="341630" indent="-341630">
              <a:buFont typeface="Wingdings" panose="020B0604020202020204" pitchFamily="34" charset="0"/>
              <a:buChar char="§"/>
            </a:pPr>
            <a:r>
              <a:rPr lang="en-US" sz="2000" dirty="0" err="1"/>
              <a:t>PorinPredict</a:t>
            </a:r>
            <a:r>
              <a:rPr lang="en-US" sz="2000" dirty="0"/>
              <a:t> software developed:</a:t>
            </a:r>
          </a:p>
          <a:p>
            <a:pPr marL="683895" lvl="1" indent="-341630">
              <a:buFont typeface="Wingdings" charset="0"/>
              <a:buChar char="§"/>
            </a:pPr>
            <a:r>
              <a:rPr lang="en-US" sz="2000" dirty="0"/>
              <a:t>Predicts </a:t>
            </a:r>
            <a:r>
              <a:rPr lang="en-US" sz="2000" dirty="0" err="1"/>
              <a:t>OprD</a:t>
            </a:r>
            <a:r>
              <a:rPr lang="en-US" sz="2000" dirty="0"/>
              <a:t> porin loss of function in </a:t>
            </a:r>
            <a:r>
              <a:rPr lang="en-US" sz="2000" i="1" dirty="0"/>
              <a:t>Pseudomonas aeruginosa </a:t>
            </a:r>
            <a:r>
              <a:rPr lang="en-US" sz="2000" dirty="0"/>
              <a:t>(</a:t>
            </a:r>
            <a:r>
              <a:rPr lang="en-US" sz="2000" dirty="0" err="1"/>
              <a:t>meropenemR</a:t>
            </a:r>
            <a:r>
              <a:rPr lang="en-US" sz="2000" dirty="0"/>
              <a:t>)</a:t>
            </a:r>
          </a:p>
          <a:p>
            <a:pPr marL="683895" lvl="1" indent="-341630">
              <a:buFont typeface="Wingdings" charset="0"/>
              <a:buChar char="§"/>
            </a:pPr>
            <a:r>
              <a:rPr lang="en-US" sz="2000" dirty="0"/>
              <a:t>Phenotype-genotype comparisons in 1,078 strains, 79 from USB</a:t>
            </a:r>
          </a:p>
        </p:txBody>
      </p:sp>
      <p:sp>
        <p:nvSpPr>
          <p:cNvPr id="9" name="Inhaltsplatzhalter 6">
            <a:extLst>
              <a:ext uri="{FF2B5EF4-FFF2-40B4-BE49-F238E27FC236}">
                <a16:creationId xmlns:a16="http://schemas.microsoft.com/office/drawing/2014/main" id="{6558AEC6-45CB-7009-F1C5-01E1CEF85445}"/>
              </a:ext>
            </a:extLst>
          </p:cNvPr>
          <p:cNvSpPr txBox="1">
            <a:spLocks/>
          </p:cNvSpPr>
          <p:nvPr/>
        </p:nvSpPr>
        <p:spPr>
          <a:xfrm>
            <a:off x="6271138" y="1163940"/>
            <a:ext cx="5651151" cy="1397680"/>
          </a:xfrm>
          <a:prstGeom prst="rect">
            <a:avLst/>
          </a:prstGeom>
        </p:spPr>
        <p:txBody>
          <a:bodyPr/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341630" indent="-341630">
              <a:buFont typeface="Wingdings" panose="020B0604020202020204" pitchFamily="34" charset="0"/>
              <a:buChar char="§"/>
            </a:pPr>
            <a:r>
              <a:rPr lang="en-US" sz="2000" kern="0" dirty="0"/>
              <a:t>Novel</a:t>
            </a:r>
            <a:r>
              <a:rPr lang="en-US" sz="2000" i="1" kern="0" dirty="0"/>
              <a:t> </a:t>
            </a:r>
            <a:r>
              <a:rPr lang="en-US" sz="2000" i="1" kern="0" dirty="0" err="1"/>
              <a:t>bla</a:t>
            </a:r>
            <a:r>
              <a:rPr lang="en-US" sz="2000" kern="0" baseline="-25000" dirty="0" err="1"/>
              <a:t>EC</a:t>
            </a:r>
            <a:r>
              <a:rPr lang="en-US" sz="2000" kern="0" dirty="0"/>
              <a:t> promoter mutations found in </a:t>
            </a:r>
            <a:r>
              <a:rPr lang="en-US" sz="2000" kern="0" dirty="0" err="1"/>
              <a:t>AmpC</a:t>
            </a:r>
            <a:r>
              <a:rPr lang="en-US" sz="2000" kern="0" dirty="0"/>
              <a:t> phenotype </a:t>
            </a:r>
            <a:r>
              <a:rPr lang="en-US" sz="2000" i="1" kern="0" dirty="0"/>
              <a:t>E. coli</a:t>
            </a:r>
            <a:endParaRPr lang="en-US" sz="2000" kern="0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B5D08DF4-0CB5-AC90-6D48-294392DAF4EE}"/>
              </a:ext>
            </a:extLst>
          </p:cNvPr>
          <p:cNvSpPr txBox="1">
            <a:spLocks/>
          </p:cNvSpPr>
          <p:nvPr/>
        </p:nvSpPr>
        <p:spPr bwMode="auto">
          <a:xfrm>
            <a:off x="421368" y="6232752"/>
            <a:ext cx="2379210" cy="25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200" kern="0">
                <a:ea typeface="ＭＳ Ｐゴシック"/>
              </a:rPr>
              <a:t>Biggel </a:t>
            </a:r>
            <a:r>
              <a:rPr lang="en-US" sz="1200" i="1" kern="0">
                <a:ea typeface="+mn-lt"/>
                <a:cs typeface="+mn-lt"/>
              </a:rPr>
              <a:t>Microbiol </a:t>
            </a:r>
            <a:r>
              <a:rPr lang="en-US" sz="1000" i="1" kern="0">
                <a:ea typeface="+mn-lt"/>
                <a:cs typeface="+mn-lt"/>
              </a:rPr>
              <a:t>Spectrum</a:t>
            </a:r>
            <a:r>
              <a:rPr lang="en-US" sz="1200" i="1" kern="0">
                <a:ea typeface="+mn-lt"/>
                <a:cs typeface="+mn-lt"/>
              </a:rPr>
              <a:t> </a:t>
            </a:r>
            <a:r>
              <a:rPr lang="en-US" sz="1200" kern="0">
                <a:ea typeface="+mn-lt"/>
                <a:cs typeface="+mn-lt"/>
              </a:rPr>
              <a:t>in press</a:t>
            </a:r>
            <a:endParaRPr lang="en-US" sz="1200" kern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0F97AB14-F7A1-0DFF-0E8B-26D4AFEFB3DE}"/>
              </a:ext>
            </a:extLst>
          </p:cNvPr>
          <p:cNvSpPr txBox="1">
            <a:spLocks/>
          </p:cNvSpPr>
          <p:nvPr/>
        </p:nvSpPr>
        <p:spPr bwMode="auto">
          <a:xfrm>
            <a:off x="373668" y="3641515"/>
            <a:ext cx="2186479" cy="137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de-CH" sz="1600" kern="0">
                <a:ea typeface="ＭＳ Ｐゴシック"/>
              </a:rPr>
              <a:t>Distribution </a:t>
            </a:r>
            <a:r>
              <a:rPr lang="de-CH" sz="1600" kern="0" err="1">
                <a:ea typeface="ＭＳ Ｐゴシック"/>
              </a:rPr>
              <a:t>of</a:t>
            </a:r>
            <a:r>
              <a:rPr lang="de-CH" sz="1600" kern="0">
                <a:ea typeface="ＭＳ Ｐゴシック"/>
              </a:rPr>
              <a:t> </a:t>
            </a:r>
            <a:r>
              <a:rPr lang="de-CH" sz="1600" kern="0" err="1">
                <a:ea typeface="ＭＳ Ｐゴシック"/>
              </a:rPr>
              <a:t>porin</a:t>
            </a:r>
            <a:r>
              <a:rPr lang="de-CH" sz="1600" kern="0">
                <a:ea typeface="ＭＳ Ｐゴシック"/>
              </a:rPr>
              <a:t> </a:t>
            </a:r>
            <a:r>
              <a:rPr lang="de-CH" sz="1600" kern="0" err="1">
                <a:ea typeface="ＭＳ Ｐゴシック"/>
              </a:rPr>
              <a:t>loss</a:t>
            </a:r>
            <a:r>
              <a:rPr lang="de-CH" sz="1600" kern="0">
                <a:ea typeface="ＭＳ Ｐゴシック"/>
              </a:rPr>
              <a:t> in 2088 </a:t>
            </a:r>
            <a:r>
              <a:rPr lang="de-CH" sz="1600" kern="0" err="1">
                <a:ea typeface="ＭＳ Ｐゴシック"/>
              </a:rPr>
              <a:t>genomes</a:t>
            </a:r>
            <a:endParaRPr lang="de-CH" sz="1600" kern="0">
              <a:ea typeface="ＭＳ Ｐゴシック"/>
            </a:endParaRPr>
          </a:p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endParaRPr lang="de-CH" sz="1600" kern="0">
              <a:ea typeface="ＭＳ Ｐゴシック"/>
              <a:cs typeface="+mn-lt"/>
            </a:endParaRPr>
          </a:p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de-CH" sz="1600" kern="0" err="1">
                <a:ea typeface="+mn-lt"/>
                <a:cs typeface="+mn-lt"/>
              </a:rPr>
              <a:t>Frameshifts</a:t>
            </a:r>
            <a:r>
              <a:rPr lang="de-CH" sz="1600" kern="0">
                <a:ea typeface="+mn-lt"/>
                <a:cs typeface="+mn-lt"/>
              </a:rPr>
              <a:t> / </a:t>
            </a:r>
            <a:r>
              <a:rPr lang="de-CH" sz="1600" kern="0" err="1">
                <a:ea typeface="+mn-lt"/>
                <a:cs typeface="+mn-lt"/>
              </a:rPr>
              <a:t>terminations</a:t>
            </a:r>
            <a:r>
              <a:rPr lang="de-CH" sz="1600" kern="0">
                <a:ea typeface="+mn-lt"/>
                <a:cs typeface="+mn-lt"/>
              </a:rPr>
              <a:t> / </a:t>
            </a:r>
            <a:r>
              <a:rPr lang="de-CH" sz="1600" kern="0" err="1">
                <a:ea typeface="+mn-lt"/>
                <a:cs typeface="+mn-lt"/>
              </a:rPr>
              <a:t>promoter</a:t>
            </a:r>
            <a:r>
              <a:rPr lang="de-CH" sz="1600" kern="0">
                <a:ea typeface="+mn-lt"/>
                <a:cs typeface="+mn-lt"/>
              </a:rPr>
              <a:t> </a:t>
            </a:r>
            <a:r>
              <a:rPr lang="de-CH" sz="1600" kern="0" err="1">
                <a:ea typeface="+mn-lt"/>
                <a:cs typeface="+mn-lt"/>
              </a:rPr>
              <a:t>mutations</a:t>
            </a:r>
            <a:endParaRPr lang="de-CH" sz="2000"/>
          </a:p>
        </p:txBody>
      </p:sp>
      <p:pic>
        <p:nvPicPr>
          <p:cNvPr id="12" name="Picture 12">
            <a:extLst>
              <a:ext uri="{FF2B5EF4-FFF2-40B4-BE49-F238E27FC236}">
                <a16:creationId xmlns:a16="http://schemas.microsoft.com/office/drawing/2014/main" id="{6150AE43-F442-C5A6-2FC2-EFB23F8403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908" t="27865" r="-170" b="30337"/>
          <a:stretch/>
        </p:blipFill>
        <p:spPr>
          <a:xfrm>
            <a:off x="3489014" y="4275808"/>
            <a:ext cx="571695" cy="1264770"/>
          </a:xfrm>
          <a:prstGeom prst="rect">
            <a:avLst/>
          </a:prstGeom>
        </p:spPr>
      </p:pic>
      <p:pic>
        <p:nvPicPr>
          <p:cNvPr id="13" name="Picture 18">
            <a:extLst>
              <a:ext uri="{FF2B5EF4-FFF2-40B4-BE49-F238E27FC236}">
                <a16:creationId xmlns:a16="http://schemas.microsoft.com/office/drawing/2014/main" id="{33703FB5-6390-6BF3-09E5-17FCC76E2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972" y="1808820"/>
            <a:ext cx="5519057" cy="1754674"/>
          </a:xfrm>
          <a:prstGeom prst="rect">
            <a:avLst/>
          </a:prstGeom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459CAB2-5003-3F80-CB69-E06A1E70A3D7}"/>
              </a:ext>
            </a:extLst>
          </p:cNvPr>
          <p:cNvSpPr txBox="1">
            <a:spLocks/>
          </p:cNvSpPr>
          <p:nvPr/>
        </p:nvSpPr>
        <p:spPr bwMode="auto">
          <a:xfrm>
            <a:off x="9498361" y="1583154"/>
            <a:ext cx="2787424" cy="25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de-CH" sz="1200" kern="0" err="1">
                <a:ea typeface="ＭＳ Ｐゴシック"/>
              </a:rPr>
              <a:t>Hinic</a:t>
            </a:r>
            <a:r>
              <a:rPr lang="de-CH" sz="1200" kern="0">
                <a:ea typeface="ＭＳ Ｐゴシック"/>
              </a:rPr>
              <a:t> </a:t>
            </a:r>
            <a:r>
              <a:rPr lang="en-US" sz="1200" i="1" kern="0">
                <a:ea typeface="+mn-lt"/>
                <a:cs typeface="+mn-lt"/>
              </a:rPr>
              <a:t>J </a:t>
            </a:r>
            <a:r>
              <a:rPr lang="en-US" sz="1200" i="1" kern="0" err="1">
                <a:ea typeface="+mn-lt"/>
                <a:cs typeface="+mn-lt"/>
              </a:rPr>
              <a:t>Antimicrob</a:t>
            </a:r>
            <a:r>
              <a:rPr lang="en-US" sz="1200" i="1" kern="0">
                <a:ea typeface="+mn-lt"/>
                <a:cs typeface="+mn-lt"/>
              </a:rPr>
              <a:t> </a:t>
            </a:r>
            <a:r>
              <a:rPr lang="en-US" sz="1200" i="1" kern="0" err="1">
                <a:ea typeface="+mn-lt"/>
                <a:cs typeface="+mn-lt"/>
              </a:rPr>
              <a:t>Chemother</a:t>
            </a:r>
            <a:r>
              <a:rPr lang="de-CH" sz="1200" i="1" kern="0">
                <a:ea typeface="+mn-lt"/>
                <a:cs typeface="+mn-lt"/>
              </a:rPr>
              <a:t> </a:t>
            </a:r>
            <a:r>
              <a:rPr lang="de-CH" sz="1200" kern="0">
                <a:ea typeface="+mn-lt"/>
                <a:cs typeface="+mn-lt"/>
              </a:rPr>
              <a:t>in review</a:t>
            </a:r>
            <a:endParaRPr lang="de-CH" sz="1200" kern="0"/>
          </a:p>
        </p:txBody>
      </p:sp>
      <p:sp>
        <p:nvSpPr>
          <p:cNvPr id="15" name="Inhaltsplatzhalter 6">
            <a:extLst>
              <a:ext uri="{FF2B5EF4-FFF2-40B4-BE49-F238E27FC236}">
                <a16:creationId xmlns:a16="http://schemas.microsoft.com/office/drawing/2014/main" id="{FB439BA2-F8E0-0E64-7518-C21A6BDCD5D9}"/>
              </a:ext>
            </a:extLst>
          </p:cNvPr>
          <p:cNvSpPr txBox="1">
            <a:spLocks/>
          </p:cNvSpPr>
          <p:nvPr/>
        </p:nvSpPr>
        <p:spPr bwMode="auto">
          <a:xfrm>
            <a:off x="6293761" y="3542215"/>
            <a:ext cx="5648430" cy="139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341630" indent="-341630">
              <a:buFont typeface="Wingdings" panose="020B0604020202020204" pitchFamily="34" charset="0"/>
              <a:buChar char="§"/>
            </a:pPr>
            <a:r>
              <a:rPr lang="en-US" sz="2000" kern="0"/>
              <a:t>Phenotypic impact of amino acid substitutions in  </a:t>
            </a:r>
            <a:r>
              <a:rPr lang="en-US" sz="2000" i="1" kern="0" err="1"/>
              <a:t>Haemophilus</a:t>
            </a:r>
            <a:r>
              <a:rPr lang="en-US" sz="2000" i="1" kern="0"/>
              <a:t> influenzae pbp3</a:t>
            </a:r>
            <a:endParaRPr lang="en-US" sz="2000"/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20FA641F-2CBA-F40A-2CE0-6A40A4E28B18}"/>
              </a:ext>
            </a:extLst>
          </p:cNvPr>
          <p:cNvSpPr txBox="1">
            <a:spLocks/>
          </p:cNvSpPr>
          <p:nvPr/>
        </p:nvSpPr>
        <p:spPr bwMode="auto">
          <a:xfrm>
            <a:off x="10542695" y="5861301"/>
            <a:ext cx="1399496" cy="281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200" kern="0" err="1">
                <a:ea typeface="ＭＳ Ｐゴシック"/>
              </a:rPr>
              <a:t>Reist</a:t>
            </a:r>
            <a:r>
              <a:rPr lang="en-US" sz="1200" kern="0">
                <a:ea typeface="ＭＳ Ｐゴシック"/>
                <a:cs typeface="+mn-lt"/>
              </a:rPr>
              <a:t> </a:t>
            </a:r>
            <a:r>
              <a:rPr lang="en-US" sz="1200" i="1" kern="0" err="1">
                <a:ea typeface="+mn-lt"/>
                <a:cs typeface="+mn-lt"/>
              </a:rPr>
              <a:t>BioRxiv</a:t>
            </a:r>
            <a:r>
              <a:rPr lang="en-US" sz="1200" i="1" kern="0">
                <a:ea typeface="+mn-lt"/>
                <a:cs typeface="+mn-lt"/>
              </a:rPr>
              <a:t> </a:t>
            </a:r>
            <a:r>
              <a:rPr lang="en-US" sz="1200" kern="0">
                <a:ea typeface="+mn-lt"/>
                <a:cs typeface="+mn-lt"/>
              </a:rPr>
              <a:t>2019</a:t>
            </a:r>
            <a:endParaRPr lang="en-US" sz="1200" kern="0"/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CD8E09D1-C60A-BF7D-B679-504DDDA769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347" r="-221" b="60230"/>
          <a:stretch/>
        </p:blipFill>
        <p:spPr>
          <a:xfrm>
            <a:off x="6538667" y="4327185"/>
            <a:ext cx="3092835" cy="2587291"/>
          </a:xfrm>
          <a:prstGeom prst="rect">
            <a:avLst/>
          </a:prstGeom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BAB7E084-B307-79CA-8B3A-10A0B911B4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44" t="70363" r="3700" b="-553"/>
          <a:stretch/>
        </p:blipFill>
        <p:spPr>
          <a:xfrm>
            <a:off x="8782398" y="4232520"/>
            <a:ext cx="3162455" cy="15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91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75B0F-C680-781B-9203-6495C446E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/>
              <a:t>WGS to solve outbreaks: </a:t>
            </a:r>
            <a:r>
              <a:rPr lang="en-GB" i="1" kern="0" dirty="0"/>
              <a:t>Legionella pneumophila</a:t>
            </a:r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6CDB1-A6DA-CFEB-6F4C-BE97AA96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16DA0-F4CC-8411-EE01-CF5F03BAC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9F947-6581-D8F3-9B56-5F9AA021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CFCB6063-ECC6-7A89-FA9E-145BCE6E538F}"/>
              </a:ext>
            </a:extLst>
          </p:cNvPr>
          <p:cNvSpPr txBox="1">
            <a:spLocks/>
          </p:cNvSpPr>
          <p:nvPr/>
        </p:nvSpPr>
        <p:spPr bwMode="auto">
          <a:xfrm>
            <a:off x="802800" y="1088740"/>
            <a:ext cx="10765808" cy="282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GB" sz="2400" i="1" kern="0">
                <a:ea typeface="+mn-lt"/>
                <a:cs typeface="+mn-lt"/>
              </a:rPr>
              <a:t>Legionella pneumophila</a:t>
            </a:r>
            <a:r>
              <a:rPr lang="en-GB" sz="2400" kern="0">
                <a:ea typeface="+mn-lt"/>
                <a:cs typeface="+mn-lt"/>
              </a:rPr>
              <a:t> infections from same urban district</a:t>
            </a:r>
            <a:endParaRPr lang="en-GB" sz="2400" i="1" kern="0">
              <a:ea typeface="+mn-lt"/>
              <a:cs typeface="+mn-lt"/>
            </a:endParaRPr>
          </a:p>
          <a:p>
            <a:pPr marL="341630" indent="-341630">
              <a:spcBef>
                <a:spcPts val="0"/>
              </a:spcBef>
              <a:buFont typeface="Wingdings" panose="020B0604020202020204" pitchFamily="34" charset="0"/>
              <a:buChar char="§"/>
            </a:pPr>
            <a:r>
              <a:rPr lang="en-GB" sz="2400" i="1" kern="0">
                <a:ea typeface="+mn-lt"/>
                <a:cs typeface="+mn-lt"/>
              </a:rPr>
              <a:t>Legionella pneumophila</a:t>
            </a:r>
            <a:r>
              <a:rPr lang="en-GB" sz="2400" kern="0">
                <a:ea typeface="+mn-lt"/>
                <a:cs typeface="+mn-lt"/>
              </a:rPr>
              <a:t> detected in cooling towers</a:t>
            </a:r>
          </a:p>
          <a:p>
            <a:pPr marL="341630" indent="-341630">
              <a:spcBef>
                <a:spcPts val="0"/>
              </a:spcBef>
              <a:buFont typeface="Wingdings" panose="020B0604020202020204" pitchFamily="34" charset="0"/>
              <a:buChar char="§"/>
            </a:pPr>
            <a:r>
              <a:rPr lang="en-GB" sz="2400" kern="0">
                <a:ea typeface="+mn-lt"/>
                <a:cs typeface="+mn-lt"/>
              </a:rPr>
              <a:t>Cooling towers (A and B) have diverse strains, but also share similar strains </a:t>
            </a:r>
          </a:p>
          <a:p>
            <a:pPr marL="341630" indent="-341630">
              <a:spcBef>
                <a:spcPts val="0"/>
              </a:spcBef>
              <a:buFont typeface="Wingdings" panose="020B0604020202020204" pitchFamily="34" charset="0"/>
              <a:buChar char="§"/>
            </a:pPr>
            <a:r>
              <a:rPr lang="en-GB" sz="2400" kern="0">
                <a:ea typeface="+mn-lt"/>
                <a:cs typeface="+mn-lt"/>
              </a:rPr>
              <a:t>Three 2017 outbreak isolates (</a:t>
            </a:r>
            <a:r>
              <a:rPr lang="en-GB" sz="2400" b="1" kern="0">
                <a:solidFill>
                  <a:srgbClr val="FF0000"/>
                </a:solidFill>
                <a:ea typeface="+mn-lt"/>
                <a:cs typeface="+mn-lt"/>
              </a:rPr>
              <a:t>X</a:t>
            </a:r>
            <a:r>
              <a:rPr lang="en-GB" sz="2400" kern="0">
                <a:ea typeface="+mn-lt"/>
                <a:cs typeface="+mn-lt"/>
              </a:rPr>
              <a:t>) identical to cooling tower B isolates</a:t>
            </a:r>
          </a:p>
          <a:p>
            <a:pPr marL="341630" indent="-341630">
              <a:spcBef>
                <a:spcPts val="0"/>
              </a:spcBef>
              <a:buFont typeface="Wingdings" panose="020B0604020202020204" pitchFamily="34" charset="0"/>
              <a:buChar char="§"/>
            </a:pPr>
            <a:r>
              <a:rPr lang="en-GB" sz="2400" kern="0">
                <a:ea typeface="+mn-lt"/>
                <a:cs typeface="+mn-lt"/>
              </a:rPr>
              <a:t>Clinical isolates from previous years are closely related to other cooling tower strains</a:t>
            </a:r>
            <a:endParaRPr lang="en-GB" sz="2400" kern="0"/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DB1BE25B-312C-85BD-A7A6-C3D998082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669" y="3036304"/>
            <a:ext cx="6409198" cy="3794450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2BDC079C-B8C2-A284-3F5E-950334810F15}"/>
              </a:ext>
            </a:extLst>
          </p:cNvPr>
          <p:cNvSpPr txBox="1">
            <a:spLocks/>
          </p:cNvSpPr>
          <p:nvPr/>
        </p:nvSpPr>
        <p:spPr bwMode="auto">
          <a:xfrm>
            <a:off x="9087598" y="6256337"/>
            <a:ext cx="2433639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000" kern="0">
                <a:ea typeface="ＭＳ Ｐゴシック"/>
              </a:rPr>
              <a:t>Wüthrich</a:t>
            </a:r>
            <a:r>
              <a:rPr lang="en-GB" sz="1200" kern="0">
                <a:ea typeface="ＭＳ Ｐゴシック"/>
              </a:rPr>
              <a:t> D et al. </a:t>
            </a:r>
            <a:r>
              <a:rPr lang="en-GB" sz="1200" i="1" kern="0">
                <a:ea typeface="ＭＳ Ｐゴシック"/>
              </a:rPr>
              <a:t>Eurosurveill</a:t>
            </a:r>
            <a:r>
              <a:rPr lang="en-GB" sz="1200" kern="0">
                <a:ea typeface="ＭＳ Ｐゴシック"/>
              </a:rPr>
              <a:t> 2018</a:t>
            </a:r>
            <a:endParaRPr lang="en-GB"/>
          </a:p>
        </p:txBody>
      </p:sp>
      <p:pic>
        <p:nvPicPr>
          <p:cNvPr id="14338" name="Picture 2" descr="AT Cooling Tower | EVAPCO Europe">
            <a:extLst>
              <a:ext uri="{FF2B5EF4-FFF2-40B4-BE49-F238E27FC236}">
                <a16:creationId xmlns:a16="http://schemas.microsoft.com/office/drawing/2014/main" id="{8ABF34E8-21DD-0F66-1460-E5E1E2D17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15" y="3342433"/>
            <a:ext cx="3023819" cy="318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205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75B0F-C680-781B-9203-6495C446E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/>
              <a:t>WGS in outbreaks: </a:t>
            </a:r>
            <a:r>
              <a:rPr lang="en-US" i="1" kern="0" dirty="0"/>
              <a:t>Corynebacterium diphtheriae</a:t>
            </a:r>
            <a:r>
              <a:rPr lang="en-US" kern="0" dirty="0"/>
              <a:t> 2022</a:t>
            </a:r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6CDB1-A6DA-CFEB-6F4C-BE97AA96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16DA0-F4CC-8411-EE01-CF5F03BAC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9F947-6581-D8F3-9B56-5F9AA021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E2D0C3EC-EB9D-0AF1-39A1-F777A1FAA2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956" y="671347"/>
            <a:ext cx="11702049" cy="13701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Increase in diphtheriae cases in refugee camps across Europe</a:t>
            </a:r>
          </a:p>
          <a:p>
            <a:pPr>
              <a:buFont typeface="Wingdings"/>
              <a:buChar char="§"/>
            </a:pPr>
            <a:r>
              <a:rPr lang="en-US" sz="2400" dirty="0"/>
              <a:t>Determination of MLST, clusters, toxin presence, ARG from the genome assembly</a:t>
            </a:r>
          </a:p>
          <a:p>
            <a:pPr>
              <a:buFont typeface="Wingdings"/>
              <a:buChar char="§"/>
            </a:pPr>
            <a:r>
              <a:rPr lang="en-US" sz="2400" dirty="0" err="1"/>
              <a:t>Visualised</a:t>
            </a:r>
            <a:r>
              <a:rPr lang="en-US" sz="2400" dirty="0"/>
              <a:t> in </a:t>
            </a:r>
            <a:r>
              <a:rPr lang="en-US" sz="2400" dirty="0" err="1"/>
              <a:t>Ridom</a:t>
            </a:r>
            <a:r>
              <a:rPr lang="en-US" sz="2400" dirty="0"/>
              <a:t> </a:t>
            </a:r>
            <a:r>
              <a:rPr lang="en-US" sz="2400" dirty="0" err="1"/>
              <a:t>Seqsphere</a:t>
            </a:r>
            <a:r>
              <a:rPr lang="en-US" sz="2400" dirty="0"/>
              <a:t>+, superimposed on Minimum Spanning Tree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F95ED6-06F7-A9A8-44DE-52D0E0064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655" y="3060979"/>
            <a:ext cx="3964562" cy="29253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0288AF-D777-1083-26E5-E30CC908C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56" y="2357484"/>
            <a:ext cx="4551757" cy="34673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2BA469-4455-4015-0E1D-26482346E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491" y="1495221"/>
            <a:ext cx="3595914" cy="27416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F94A87-286F-6854-F8FC-FF5F0D013E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4535" y="3555868"/>
            <a:ext cx="3528118" cy="268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8A3D7-08A5-B9E5-7DFA-A6B5C068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NGS in routine diagnostics -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F22-DB90-24AC-E004-70189A44C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4" y="1125539"/>
            <a:ext cx="10945415" cy="496728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CH" sz="2400" dirty="0"/>
              <a:t>Used for identification, outbreak investigation, surveillance and resistance / virulence predition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Highest resolution for outbreak investigations and surveillance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Interdisciplinary team needed (BMAs, bioinformaticians, </a:t>
            </a:r>
            <a:r>
              <a:rPr lang="en-GB" sz="2400" dirty="0" err="1"/>
              <a:t>clinicans</a:t>
            </a:r>
            <a:r>
              <a:rPr lang="en-GB" sz="2400" dirty="0"/>
              <a:t>/specialists)</a:t>
            </a:r>
            <a:endParaRPr lang="en-CH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CH" sz="2400" dirty="0"/>
              <a:t>ISO accredited workflow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H" sz="2400" dirty="0"/>
              <a:t>Proper communication of results is crucial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Rather expensive and slow diagnostic tool (work in progress)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Proper data storage needed to make most out of the data, e.g. with machine learning (FAIR principles)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FDFE9-1E91-C6FF-D889-558669B53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81885-BF1C-3466-C20F-4FAD6109F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5CF01-0667-DBB3-91D6-46B585A36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536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618F7-58FC-4027-2D6B-365FB534A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973D6-0795-56E5-5627-326810E38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FDCF2-C3B8-DB75-4EE9-6CFB1E232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4" descr="Ähnliches Foto">
            <a:extLst>
              <a:ext uri="{FF2B5EF4-FFF2-40B4-BE49-F238E27FC236}">
                <a16:creationId xmlns:a16="http://schemas.microsoft.com/office/drawing/2014/main" id="{C38F2595-C9B9-C22A-E6DB-A1409D000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759" y="1668638"/>
            <a:ext cx="908882" cy="90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B4330599-7750-E92B-8137-15A208D14169}"/>
              </a:ext>
            </a:extLst>
          </p:cNvPr>
          <p:cNvSpPr/>
          <p:nvPr/>
        </p:nvSpPr>
        <p:spPr>
          <a:xfrm>
            <a:off x="9097206" y="1884362"/>
            <a:ext cx="504056" cy="504056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E52B12-0131-53E5-4968-C70EEA23D047}"/>
              </a:ext>
            </a:extLst>
          </p:cNvPr>
          <p:cNvSpPr txBox="1"/>
          <p:nvPr/>
        </p:nvSpPr>
        <p:spPr>
          <a:xfrm>
            <a:off x="8943786" y="2467621"/>
            <a:ext cx="653912" cy="3978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400" dirty="0"/>
              <a:t>8h – 4 weeks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F01ED4-7DAC-2439-20F0-614BBD06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CH" b="1" dirty="0">
                <a:solidFill>
                  <a:schemeClr val="accent1">
                    <a:lumMod val="75000"/>
                  </a:schemeClr>
                </a:solidFill>
              </a:rPr>
              <a:t>Genotypic axis of diagnostic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9371581-7A77-F6AF-AD63-5C45C02F7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829" y="1536861"/>
            <a:ext cx="1847455" cy="11528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42FFB3-E601-7AE8-CD2B-56C0B37B9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4272" y="1547516"/>
            <a:ext cx="1269339" cy="1203399"/>
          </a:xfrm>
          <a:prstGeom prst="rect">
            <a:avLst/>
          </a:prstGeom>
        </p:spPr>
      </p:pic>
      <p:pic>
        <p:nvPicPr>
          <p:cNvPr id="13" name="Picture 15" descr="Ähnliches Foto">
            <a:extLst>
              <a:ext uri="{FF2B5EF4-FFF2-40B4-BE49-F238E27FC236}">
                <a16:creationId xmlns:a16="http://schemas.microsoft.com/office/drawing/2014/main" id="{350F55B2-3441-BFE5-10BF-C741C80AA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1" y="1783432"/>
            <a:ext cx="707887" cy="70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AEA2B8-F2CA-2D8E-E9A3-DFBA21BBD207}"/>
              </a:ext>
            </a:extLst>
          </p:cNvPr>
          <p:cNvSpPr txBox="1"/>
          <p:nvPr/>
        </p:nvSpPr>
        <p:spPr>
          <a:xfrm>
            <a:off x="827049" y="2815150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solidFill>
                  <a:srgbClr val="A85183"/>
                </a:solidFill>
              </a:rPr>
              <a:t>Sample</a:t>
            </a: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002AED33-F52D-2989-4F73-CEB9CFFA9E15}"/>
              </a:ext>
            </a:extLst>
          </p:cNvPr>
          <p:cNvSpPr/>
          <p:nvPr/>
        </p:nvSpPr>
        <p:spPr>
          <a:xfrm>
            <a:off x="2493648" y="1884362"/>
            <a:ext cx="504056" cy="50405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5F3B17A2-387C-C8D7-57F1-F8F33EDFC4E8}"/>
              </a:ext>
            </a:extLst>
          </p:cNvPr>
          <p:cNvSpPr/>
          <p:nvPr/>
        </p:nvSpPr>
        <p:spPr>
          <a:xfrm>
            <a:off x="5446815" y="1871051"/>
            <a:ext cx="504056" cy="50405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27FA11-7815-A82F-5B52-719C24B67E8B}"/>
              </a:ext>
            </a:extLst>
          </p:cNvPr>
          <p:cNvSpPr txBox="1"/>
          <p:nvPr/>
        </p:nvSpPr>
        <p:spPr>
          <a:xfrm>
            <a:off x="3763480" y="2803116"/>
            <a:ext cx="1226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solidFill>
                  <a:srgbClr val="A85183"/>
                </a:solidFill>
              </a:rPr>
              <a:t>Culture</a:t>
            </a:r>
            <a:r>
              <a:rPr lang="en-GB" sz="2400" baseline="3000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AA59E6-4542-C140-0872-0BC33E31B64C}"/>
              </a:ext>
            </a:extLst>
          </p:cNvPr>
          <p:cNvSpPr txBox="1"/>
          <p:nvPr/>
        </p:nvSpPr>
        <p:spPr>
          <a:xfrm>
            <a:off x="5107814" y="2500218"/>
            <a:ext cx="811641" cy="3978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de-CH" sz="1400" dirty="0" err="1"/>
              <a:t>Few</a:t>
            </a:r>
            <a:r>
              <a:rPr lang="de-CH" sz="1400" dirty="0"/>
              <a:t> </a:t>
            </a:r>
            <a:r>
              <a:rPr lang="de-CH" sz="1400" dirty="0" err="1"/>
              <a:t>minutes</a:t>
            </a:r>
            <a:endParaRPr lang="en-CH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AEAB7D-BAA3-A15B-5876-C93C95FD67C3}"/>
              </a:ext>
            </a:extLst>
          </p:cNvPr>
          <p:cNvSpPr txBox="1"/>
          <p:nvPr/>
        </p:nvSpPr>
        <p:spPr>
          <a:xfrm>
            <a:off x="724828" y="5526994"/>
            <a:ext cx="10348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200" baseline="30000" dirty="0"/>
              <a:t>1 </a:t>
            </a:r>
            <a:r>
              <a:rPr lang="en-GB" sz="1200" dirty="0" err="1"/>
              <a:t>Hinic</a:t>
            </a:r>
            <a:r>
              <a:rPr lang="en-GB" sz="1200" dirty="0"/>
              <a:t> V, </a:t>
            </a:r>
            <a:r>
              <a:rPr lang="en-GB" sz="1200" dirty="0" err="1"/>
              <a:t>Amrein</a:t>
            </a:r>
            <a:r>
              <a:rPr lang="en-GB" sz="1200" dirty="0"/>
              <a:t> I, … et </a:t>
            </a:r>
            <a:r>
              <a:rPr lang="en-GB" sz="1200" dirty="0" err="1"/>
              <a:t>Egli</a:t>
            </a:r>
            <a:r>
              <a:rPr lang="en-GB" sz="1200" dirty="0"/>
              <a:t> A J Micro Met 2017; </a:t>
            </a:r>
            <a:r>
              <a:rPr lang="en-GB" sz="1200" baseline="30000" dirty="0"/>
              <a:t>2</a:t>
            </a:r>
            <a:r>
              <a:rPr lang="en-GB" sz="1200" dirty="0"/>
              <a:t> </a:t>
            </a:r>
            <a:r>
              <a:rPr lang="en-GB" sz="1200" dirty="0" err="1"/>
              <a:t>Dierig</a:t>
            </a:r>
            <a:r>
              <a:rPr lang="en-GB" sz="1200" dirty="0"/>
              <a:t> A, Frei R, </a:t>
            </a:r>
            <a:r>
              <a:rPr lang="en-GB" sz="1200" dirty="0" err="1"/>
              <a:t>Egli</a:t>
            </a:r>
            <a:r>
              <a:rPr lang="en-GB" sz="1200" dirty="0"/>
              <a:t> A, Ped Infect Dis J 2015 </a:t>
            </a:r>
            <a:r>
              <a:rPr lang="en-GB" sz="1200" baseline="30000" dirty="0"/>
              <a:t>3 </a:t>
            </a:r>
            <a:r>
              <a:rPr lang="en-GB" sz="1200" dirty="0" err="1"/>
              <a:t>Egli</a:t>
            </a:r>
            <a:r>
              <a:rPr lang="en-GB" sz="1200" dirty="0"/>
              <a:t> A et al. </a:t>
            </a:r>
            <a:r>
              <a:rPr lang="en-GB" sz="1200" dirty="0" err="1"/>
              <a:t>Transpl</a:t>
            </a:r>
            <a:r>
              <a:rPr lang="en-GB" sz="1200" dirty="0"/>
              <a:t> Infect Dis 2015; </a:t>
            </a:r>
            <a:r>
              <a:rPr lang="en-GB" sz="1200" baseline="30000" dirty="0"/>
              <a:t>4</a:t>
            </a:r>
            <a:r>
              <a:rPr lang="en-GB" sz="1200" dirty="0"/>
              <a:t> </a:t>
            </a:r>
            <a:r>
              <a:rPr lang="en-GB" sz="1200" dirty="0" err="1"/>
              <a:t>Osthoff</a:t>
            </a:r>
            <a:r>
              <a:rPr lang="en-GB" sz="1200" dirty="0"/>
              <a:t> M, … et </a:t>
            </a:r>
            <a:r>
              <a:rPr lang="en-GB" sz="1200" dirty="0" err="1"/>
              <a:t>Egli</a:t>
            </a:r>
            <a:r>
              <a:rPr lang="en-GB" sz="1200" dirty="0"/>
              <a:t>, A. Clin </a:t>
            </a:r>
            <a:r>
              <a:rPr lang="en-GB" sz="1200" dirty="0" err="1"/>
              <a:t>Microbiol</a:t>
            </a:r>
            <a:r>
              <a:rPr lang="en-GB" sz="1200" dirty="0"/>
              <a:t> Infect 2017; </a:t>
            </a:r>
            <a:r>
              <a:rPr lang="en-GB" sz="1200" baseline="30000" dirty="0"/>
              <a:t>5</a:t>
            </a:r>
            <a:r>
              <a:rPr lang="en-GB" sz="1200" dirty="0"/>
              <a:t> Weis C, … </a:t>
            </a:r>
            <a:r>
              <a:rPr lang="en-GB" sz="1200" dirty="0" err="1"/>
              <a:t>Egli</a:t>
            </a:r>
            <a:r>
              <a:rPr lang="en-GB" sz="1200" dirty="0"/>
              <a:t> A, </a:t>
            </a:r>
            <a:r>
              <a:rPr lang="en-GB" sz="1200" dirty="0" err="1"/>
              <a:t>Borgwardt</a:t>
            </a:r>
            <a:r>
              <a:rPr lang="en-GB" sz="1200" dirty="0"/>
              <a:t> K, Bioinformatics 2020; </a:t>
            </a:r>
            <a:r>
              <a:rPr lang="en-GB" sz="1200" baseline="30000" dirty="0"/>
              <a:t>6</a:t>
            </a:r>
            <a:r>
              <a:rPr lang="en-GB" sz="1200" dirty="0"/>
              <a:t> </a:t>
            </a:r>
            <a:r>
              <a:rPr lang="en-GB" sz="1200" dirty="0" err="1"/>
              <a:t>Egli</a:t>
            </a:r>
            <a:r>
              <a:rPr lang="en-GB" sz="1200" dirty="0"/>
              <a:t> A, Schmid H, et al. Clin </a:t>
            </a:r>
            <a:r>
              <a:rPr lang="en-GB" sz="1200" dirty="0" err="1"/>
              <a:t>Microbiol</a:t>
            </a:r>
            <a:r>
              <a:rPr lang="en-GB" sz="1200" dirty="0"/>
              <a:t> Infect 2017; </a:t>
            </a:r>
            <a:r>
              <a:rPr lang="en-GB" sz="1200" baseline="30000" dirty="0"/>
              <a:t>7</a:t>
            </a:r>
            <a:r>
              <a:rPr lang="en-GB" sz="1200" dirty="0"/>
              <a:t> </a:t>
            </a:r>
            <a:r>
              <a:rPr lang="en-GB" sz="1200" dirty="0" err="1"/>
              <a:t>Hinic</a:t>
            </a:r>
            <a:r>
              <a:rPr lang="en-GB" sz="1200" dirty="0"/>
              <a:t> V, </a:t>
            </a:r>
            <a:r>
              <a:rPr lang="en-GB" sz="1200" dirty="0" err="1"/>
              <a:t>Reist</a:t>
            </a:r>
            <a:r>
              <a:rPr lang="en-GB" sz="1200" dirty="0"/>
              <a:t> J, </a:t>
            </a:r>
            <a:r>
              <a:rPr lang="en-GB" sz="1200" dirty="0" err="1"/>
              <a:t>Egli</a:t>
            </a:r>
            <a:r>
              <a:rPr lang="en-GB" sz="1200" dirty="0"/>
              <a:t> A J </a:t>
            </a:r>
            <a:r>
              <a:rPr lang="en-GB" sz="1200" dirty="0" err="1"/>
              <a:t>Microbiol</a:t>
            </a:r>
            <a:r>
              <a:rPr lang="en-GB" sz="1200" dirty="0"/>
              <a:t> Met 2018</a:t>
            </a:r>
            <a:endParaRPr lang="en-GB" sz="1200" baseline="300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AD6384-BA5A-FC8E-D600-AFB543C9B129}"/>
              </a:ext>
            </a:extLst>
          </p:cNvPr>
          <p:cNvCxnSpPr>
            <a:cxnSpLocks/>
          </p:cNvCxnSpPr>
          <p:nvPr/>
        </p:nvCxnSpPr>
        <p:spPr>
          <a:xfrm>
            <a:off x="391886" y="6176963"/>
            <a:ext cx="106700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25D8751B-00EA-1511-E357-C916798B2A8E}"/>
              </a:ext>
            </a:extLst>
          </p:cNvPr>
          <p:cNvSpPr/>
          <p:nvPr/>
        </p:nvSpPr>
        <p:spPr>
          <a:xfrm>
            <a:off x="734712" y="1467667"/>
            <a:ext cx="2225878" cy="410445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BC9649-3BAF-2965-B2E6-0D452D2BC19B}"/>
              </a:ext>
            </a:extLst>
          </p:cNvPr>
          <p:cNvSpPr txBox="1"/>
          <p:nvPr/>
        </p:nvSpPr>
        <p:spPr>
          <a:xfrm>
            <a:off x="1333436" y="4324995"/>
            <a:ext cx="159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>
                <a:solidFill>
                  <a:srgbClr val="A85183"/>
                </a:solidFill>
              </a:rPr>
              <a:t>Metagenomic</a:t>
            </a:r>
            <a:r>
              <a:rPr lang="en-GB" baseline="30000"/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B76EEE-89E0-6C13-9295-9EB17C1EF9A6}"/>
              </a:ext>
            </a:extLst>
          </p:cNvPr>
          <p:cNvSpPr txBox="1"/>
          <p:nvPr/>
        </p:nvSpPr>
        <p:spPr>
          <a:xfrm>
            <a:off x="3059846" y="4301142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>
                <a:solidFill>
                  <a:srgbClr val="A85183"/>
                </a:solidFill>
              </a:rPr>
              <a:t>Whole Genome Sequencing</a:t>
            </a:r>
            <a:r>
              <a:rPr lang="en-GB" baseline="30000"/>
              <a:t>7-9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511B5-A5EC-36DA-C869-66286C738474}"/>
              </a:ext>
            </a:extLst>
          </p:cNvPr>
          <p:cNvSpPr txBox="1"/>
          <p:nvPr/>
        </p:nvSpPr>
        <p:spPr>
          <a:xfrm>
            <a:off x="1865338" y="4850126"/>
            <a:ext cx="1061869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Amplicon (16S/ITS)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F45A1F-B75E-9EEA-2515-B9AC85713A38}"/>
              </a:ext>
            </a:extLst>
          </p:cNvPr>
          <p:cNvSpPr txBox="1"/>
          <p:nvPr/>
        </p:nvSpPr>
        <p:spPr>
          <a:xfrm>
            <a:off x="1310776" y="4594570"/>
            <a:ext cx="1616431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DNA extraction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C676F9-FCB6-B4C9-ED7F-95AE5F8F7A5C}"/>
              </a:ext>
            </a:extLst>
          </p:cNvPr>
          <p:cNvSpPr txBox="1"/>
          <p:nvPr/>
        </p:nvSpPr>
        <p:spPr>
          <a:xfrm>
            <a:off x="2342304" y="5109928"/>
            <a:ext cx="584903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Shotgun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33BBFA-8FF0-E588-532D-EAFA8B0ABB7E}"/>
              </a:ext>
            </a:extLst>
          </p:cNvPr>
          <p:cNvSpPr txBox="1"/>
          <p:nvPr/>
        </p:nvSpPr>
        <p:spPr>
          <a:xfrm>
            <a:off x="2108536" y="3848028"/>
            <a:ext cx="647386" cy="3978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5-10 days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CF203C2-DAF1-6C4D-EE67-9A28B4E4073B}"/>
              </a:ext>
            </a:extLst>
          </p:cNvPr>
          <p:cNvSpPr/>
          <p:nvPr/>
        </p:nvSpPr>
        <p:spPr>
          <a:xfrm>
            <a:off x="5082380" y="1405509"/>
            <a:ext cx="6436682" cy="266411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24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346FA82-318D-2D25-62A8-EBF8A9AE9B7E}"/>
              </a:ext>
            </a:extLst>
          </p:cNvPr>
          <p:cNvSpPr/>
          <p:nvPr/>
        </p:nvSpPr>
        <p:spPr>
          <a:xfrm>
            <a:off x="3045719" y="1467667"/>
            <a:ext cx="3029457" cy="410445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720401-2EB8-DCFD-C039-118EC6880EC5}"/>
              </a:ext>
            </a:extLst>
          </p:cNvPr>
          <p:cNvSpPr txBox="1"/>
          <p:nvPr/>
        </p:nvSpPr>
        <p:spPr>
          <a:xfrm>
            <a:off x="3175081" y="4796575"/>
            <a:ext cx="1061869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Library &amp; sequencing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F2002F9-A563-B634-7074-FEE9757D4D5B}"/>
              </a:ext>
            </a:extLst>
          </p:cNvPr>
          <p:cNvSpPr txBox="1"/>
          <p:nvPr/>
        </p:nvSpPr>
        <p:spPr>
          <a:xfrm>
            <a:off x="3175081" y="4541019"/>
            <a:ext cx="1616431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DNA extraction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7C3C49E-6E91-2A2A-B695-C5943D31F198}"/>
              </a:ext>
            </a:extLst>
          </p:cNvPr>
          <p:cNvSpPr txBox="1"/>
          <p:nvPr/>
        </p:nvSpPr>
        <p:spPr>
          <a:xfrm>
            <a:off x="3175080" y="5047374"/>
            <a:ext cx="1061869" cy="3077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Bioinformatics &amp; Report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2F2AC77-397C-6652-B0EF-FD1DFBA425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9268" y="1858053"/>
            <a:ext cx="2315117" cy="94919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173FF04-7BA3-546B-8870-1D19D987DBDE}"/>
              </a:ext>
            </a:extLst>
          </p:cNvPr>
          <p:cNvSpPr txBox="1"/>
          <p:nvPr/>
        </p:nvSpPr>
        <p:spPr>
          <a:xfrm>
            <a:off x="7204957" y="2863811"/>
            <a:ext cx="1061869" cy="30777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b="1">
                <a:solidFill>
                  <a:srgbClr val="A85183"/>
                </a:solidFill>
              </a:rPr>
              <a:t>Illumina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CF47AA-EDFE-D9C0-B138-485B79809520}"/>
              </a:ext>
            </a:extLst>
          </p:cNvPr>
          <p:cNvSpPr txBox="1"/>
          <p:nvPr/>
        </p:nvSpPr>
        <p:spPr>
          <a:xfrm>
            <a:off x="8389394" y="2863811"/>
            <a:ext cx="1061869" cy="30777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b="1">
                <a:solidFill>
                  <a:srgbClr val="A85183"/>
                </a:solidFill>
              </a:rPr>
              <a:t>Nanopore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DA5841-99F2-A9F9-2484-FE6B2540C261}"/>
              </a:ext>
            </a:extLst>
          </p:cNvPr>
          <p:cNvSpPr txBox="1"/>
          <p:nvPr/>
        </p:nvSpPr>
        <p:spPr>
          <a:xfrm>
            <a:off x="7195074" y="3176115"/>
            <a:ext cx="1061869" cy="30777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/>
              <a:t>Short read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45087D-84E4-049C-378F-CC0174777930}"/>
              </a:ext>
            </a:extLst>
          </p:cNvPr>
          <p:cNvSpPr txBox="1"/>
          <p:nvPr/>
        </p:nvSpPr>
        <p:spPr>
          <a:xfrm>
            <a:off x="8379511" y="3176115"/>
            <a:ext cx="1061869" cy="30777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/>
              <a:t>Long read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8DB4DE8-C17A-5F29-6FBE-4EC4C615712A}"/>
              </a:ext>
            </a:extLst>
          </p:cNvPr>
          <p:cNvSpPr txBox="1"/>
          <p:nvPr/>
        </p:nvSpPr>
        <p:spPr>
          <a:xfrm>
            <a:off x="724829" y="3684911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>
                <a:solidFill>
                  <a:srgbClr val="A85183"/>
                </a:solidFill>
              </a:rPr>
              <a:t>PCR</a:t>
            </a:r>
            <a:r>
              <a:rPr lang="en-GB" baseline="30000"/>
              <a:t>1-5</a:t>
            </a:r>
          </a:p>
        </p:txBody>
      </p:sp>
      <p:sp>
        <p:nvSpPr>
          <p:cNvPr id="39" name="Right Arrow 38">
            <a:extLst>
              <a:ext uri="{FF2B5EF4-FFF2-40B4-BE49-F238E27FC236}">
                <a16:creationId xmlns:a16="http://schemas.microsoft.com/office/drawing/2014/main" id="{36AB2971-642C-45DD-C09F-86D1DACA9FD6}"/>
              </a:ext>
            </a:extLst>
          </p:cNvPr>
          <p:cNvSpPr/>
          <p:nvPr/>
        </p:nvSpPr>
        <p:spPr>
          <a:xfrm rot="5400000">
            <a:off x="862135" y="3385798"/>
            <a:ext cx="307777" cy="28326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>
            <a:extLst>
              <a:ext uri="{FF2B5EF4-FFF2-40B4-BE49-F238E27FC236}">
                <a16:creationId xmlns:a16="http://schemas.microsoft.com/office/drawing/2014/main" id="{C9D452F1-87E7-06E9-3622-E7CE661DFE49}"/>
              </a:ext>
            </a:extLst>
          </p:cNvPr>
          <p:cNvSpPr/>
          <p:nvPr/>
        </p:nvSpPr>
        <p:spPr>
          <a:xfrm rot="5400000">
            <a:off x="1467258" y="3706395"/>
            <a:ext cx="953939" cy="28326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8C2C66-0404-2F95-345E-4C1E9224253C}"/>
              </a:ext>
            </a:extLst>
          </p:cNvPr>
          <p:cNvSpPr txBox="1"/>
          <p:nvPr/>
        </p:nvSpPr>
        <p:spPr>
          <a:xfrm>
            <a:off x="1185682" y="3264656"/>
            <a:ext cx="526873" cy="3797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&lt;6h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7159F7-A075-7506-9E86-927B17B54868}"/>
              </a:ext>
            </a:extLst>
          </p:cNvPr>
          <p:cNvSpPr txBox="1"/>
          <p:nvPr/>
        </p:nvSpPr>
        <p:spPr>
          <a:xfrm>
            <a:off x="4448918" y="3784443"/>
            <a:ext cx="647386" cy="3978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  <a:spcAft>
                <a:spcPts val="900"/>
              </a:spcAft>
            </a:pPr>
            <a:r>
              <a:rPr lang="en-GB" sz="1200"/>
              <a:t>7-10 days</a:t>
            </a:r>
          </a:p>
        </p:txBody>
      </p:sp>
      <p:sp>
        <p:nvSpPr>
          <p:cNvPr id="43" name="Right Arrow 42">
            <a:extLst>
              <a:ext uri="{FF2B5EF4-FFF2-40B4-BE49-F238E27FC236}">
                <a16:creationId xmlns:a16="http://schemas.microsoft.com/office/drawing/2014/main" id="{94FE9602-BF0D-9A7A-E9D6-85792A9A76D6}"/>
              </a:ext>
            </a:extLst>
          </p:cNvPr>
          <p:cNvSpPr/>
          <p:nvPr/>
        </p:nvSpPr>
        <p:spPr>
          <a:xfrm rot="5400000">
            <a:off x="3807640" y="3642810"/>
            <a:ext cx="953939" cy="28326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B95C60-BA77-0EFB-0A88-ECE21D0CA7BF}"/>
              </a:ext>
            </a:extLst>
          </p:cNvPr>
          <p:cNvSpPr txBox="1"/>
          <p:nvPr/>
        </p:nvSpPr>
        <p:spPr>
          <a:xfrm>
            <a:off x="3079594" y="3620316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>
                <a:solidFill>
                  <a:srgbClr val="A85183"/>
                </a:solidFill>
              </a:rPr>
              <a:t>PCR</a:t>
            </a:r>
            <a:r>
              <a:rPr lang="en-GB" baseline="30000"/>
              <a:t>1-5</a:t>
            </a:r>
            <a:endParaRPr lang="en-GB" b="1">
              <a:solidFill>
                <a:srgbClr val="9B233C"/>
              </a:solidFill>
            </a:endParaRPr>
          </a:p>
        </p:txBody>
      </p:sp>
      <p:sp>
        <p:nvSpPr>
          <p:cNvPr id="45" name="Right Arrow 44">
            <a:extLst>
              <a:ext uri="{FF2B5EF4-FFF2-40B4-BE49-F238E27FC236}">
                <a16:creationId xmlns:a16="http://schemas.microsoft.com/office/drawing/2014/main" id="{4A35236F-FC7B-A871-025A-993F5340C814}"/>
              </a:ext>
            </a:extLst>
          </p:cNvPr>
          <p:cNvSpPr/>
          <p:nvPr/>
        </p:nvSpPr>
        <p:spPr>
          <a:xfrm rot="5400000">
            <a:off x="3216900" y="3321203"/>
            <a:ext cx="307777" cy="28326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9A7FAD-B305-60A8-535C-B37208BCBC57}"/>
              </a:ext>
            </a:extLst>
          </p:cNvPr>
          <p:cNvSpPr txBox="1"/>
          <p:nvPr/>
        </p:nvSpPr>
        <p:spPr>
          <a:xfrm>
            <a:off x="6598914" y="3837108"/>
            <a:ext cx="4920148" cy="40435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342900" indent="-342900" algn="l">
              <a:lnSpc>
                <a:spcPts val="2400"/>
              </a:lnSpc>
              <a:spcAft>
                <a:spcPts val="900"/>
              </a:spcAft>
              <a:buFont typeface="Wingdings" pitchFamily="2" charset="2"/>
              <a:buChar char="à"/>
            </a:pPr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Two sequencing techniques</a:t>
            </a:r>
          </a:p>
          <a:p>
            <a:pPr algn="l">
              <a:lnSpc>
                <a:spcPts val="2400"/>
              </a:lnSpc>
              <a:spcAft>
                <a:spcPts val="900"/>
              </a:spcAft>
            </a:pPr>
            <a:endParaRPr lang="en-GB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957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10B5B7-6DCA-8916-1544-5E9F817C4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322E7-F5F1-12EC-1F47-2547AF6EB864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524625"/>
            <a:ext cx="1246188" cy="215900"/>
          </a:xfrm>
        </p:spPr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DCCE2-AD4B-62D0-96D9-489698C4024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24625"/>
            <a:ext cx="7007225" cy="215900"/>
          </a:xfrm>
        </p:spPr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6D0840-048D-A676-CAAC-428EAB81F52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63325" y="6524625"/>
            <a:ext cx="828675" cy="215900"/>
          </a:xfrm>
        </p:spPr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045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DA07F-EF9E-161E-51FC-1098E3B7A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Samples from various customers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20352-5979-3D1C-AE88-741C734FF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179022"/>
            <a:ext cx="10369550" cy="4967288"/>
          </a:xfrm>
        </p:spPr>
        <p:txBody>
          <a:bodyPr/>
          <a:lstStyle/>
          <a:p>
            <a:pPr marL="0" indent="0">
              <a:buNone/>
            </a:pPr>
            <a:r>
              <a:rPr lang="en-CH" sz="2400" dirty="0"/>
              <a:t>Customers sending us samples for NGS include</a:t>
            </a:r>
          </a:p>
          <a:p>
            <a:pPr marL="0" indent="0">
              <a:buNone/>
            </a:pPr>
            <a:endParaRPr lang="en-CH" sz="2400" dirty="0"/>
          </a:p>
          <a:p>
            <a:pPr marL="0" indent="0">
              <a:buNone/>
            </a:pPr>
            <a:r>
              <a:rPr lang="en-CH" sz="2400" dirty="0"/>
              <a:t>Hospitals (Outbreak investigations, resistance mechanisms)</a:t>
            </a:r>
          </a:p>
          <a:p>
            <a:pPr marL="0" indent="0">
              <a:buNone/>
            </a:pPr>
            <a:r>
              <a:rPr lang="en-CH" sz="2400" dirty="0"/>
              <a:t>Reference labs (typing)</a:t>
            </a:r>
          </a:p>
          <a:p>
            <a:pPr marL="0" indent="0">
              <a:buNone/>
            </a:pPr>
            <a:r>
              <a:rPr lang="en-CH" sz="2400" dirty="0"/>
              <a:t>Authorities (surveillance, quality management)</a:t>
            </a:r>
          </a:p>
          <a:p>
            <a:pPr marL="0" indent="0">
              <a:buNone/>
            </a:pPr>
            <a:r>
              <a:rPr lang="en-CH" sz="2400" dirty="0"/>
              <a:t>Food companies (typing, outbreak investigations)</a:t>
            </a:r>
          </a:p>
          <a:p>
            <a:pPr marL="0" indent="0">
              <a:buNone/>
            </a:pPr>
            <a:r>
              <a:rPr lang="en-CH" sz="2400" dirty="0"/>
              <a:t>Pharma companies (strain characterization)</a:t>
            </a:r>
          </a:p>
          <a:p>
            <a:pPr marL="0" indent="0">
              <a:buNone/>
            </a:pPr>
            <a:r>
              <a:rPr lang="en-CH" sz="2400" dirty="0"/>
              <a:t>Research groups (various questions)</a:t>
            </a:r>
          </a:p>
          <a:p>
            <a:pPr marL="0" indent="0">
              <a:buNone/>
            </a:pPr>
            <a:endParaRPr lang="en-CH" sz="2400" dirty="0"/>
          </a:p>
          <a:p>
            <a:pPr marL="0" indent="0">
              <a:buNone/>
            </a:pPr>
            <a:endParaRPr lang="en-CH" sz="2400" dirty="0"/>
          </a:p>
          <a:p>
            <a:pPr marL="0" indent="0">
              <a:buNone/>
            </a:pPr>
            <a:endParaRPr lang="en-CH" sz="2400" dirty="0"/>
          </a:p>
          <a:p>
            <a:pPr marL="0" indent="0">
              <a:buNone/>
            </a:pPr>
            <a:endParaRPr lang="en-CH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19C23-EDC9-DD6E-C4D5-62490424E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A1F20-EC8D-688B-2EBA-96B93C33D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04157-47D1-3C32-47AD-26A6B31C9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457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50207-A58E-FDB3-3D37-60A3EBBEC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Standardized workflow in the lab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98B3F-B895-2033-E43E-991E9835B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dirty="0"/>
              <a:t>Standardization is very important for diagnostic workflows</a:t>
            </a:r>
          </a:p>
          <a:p>
            <a:pPr marL="0" indent="0">
              <a:buNone/>
            </a:pPr>
            <a:r>
              <a:rPr lang="en-CH" sz="2400" dirty="0"/>
              <a:t>Results can have a big impact for customer/patient</a:t>
            </a:r>
          </a:p>
          <a:p>
            <a:endParaRPr lang="en-CH" sz="2400" dirty="0"/>
          </a:p>
          <a:p>
            <a:pPr marL="0" indent="0">
              <a:buNone/>
            </a:pPr>
            <a:r>
              <a:rPr lang="en-US" sz="2400" dirty="0"/>
              <a:t>Workflow for typing and detection of resistance gene accredited according to </a:t>
            </a:r>
            <a:r>
              <a:rPr lang="en-US" sz="2400" dirty="0">
                <a:ea typeface="+mn-lt"/>
                <a:cs typeface="+mn-lt"/>
              </a:rPr>
              <a:t> ISO/IEC 17025</a:t>
            </a:r>
          </a:p>
          <a:p>
            <a:r>
              <a:rPr lang="en-CH" sz="2400" dirty="0"/>
              <a:t>Standard operating procedures (SOPs) for every step</a:t>
            </a:r>
          </a:p>
          <a:p>
            <a:r>
              <a:rPr lang="en-CH" sz="2400" dirty="0"/>
              <a:t>Internal quality controls (PhiX, QC strains)</a:t>
            </a:r>
          </a:p>
          <a:p>
            <a:r>
              <a:rPr lang="en-GB" sz="2400" dirty="0"/>
              <a:t>E</a:t>
            </a:r>
            <a:r>
              <a:rPr lang="en-CH" sz="2400" dirty="0"/>
              <a:t>xternal quality controls (ring trials)</a:t>
            </a:r>
          </a:p>
          <a:p>
            <a:pPr lvl="1"/>
            <a:r>
              <a:rPr lang="en-GB" sz="2400" dirty="0"/>
              <a:t>S</a:t>
            </a:r>
            <a:r>
              <a:rPr lang="en-CH" sz="2400" dirty="0"/>
              <a:t>amples sent to differ</a:t>
            </a:r>
            <a:r>
              <a:rPr lang="en-GB" sz="2400" dirty="0"/>
              <a:t>e</a:t>
            </a:r>
            <a:r>
              <a:rPr lang="en-CH" sz="2400" dirty="0"/>
              <a:t>nt laboratories and results compared</a:t>
            </a:r>
          </a:p>
          <a:p>
            <a:r>
              <a:rPr lang="en-CH" sz="2400" dirty="0"/>
              <a:t>Audits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C3BFC-9163-A5CD-B091-C906C6BAA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1C369-7DD0-E79D-428C-8691E4AD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74DA7-1498-357C-8A8D-293BBB816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3314" name="Picture 2" descr="What is ISO 17025? - Blog | Aeroblaze Laboratory">
            <a:extLst>
              <a:ext uri="{FF2B5EF4-FFF2-40B4-BE49-F238E27FC236}">
                <a16:creationId xmlns:a16="http://schemas.microsoft.com/office/drawing/2014/main" id="{77F6CC03-18E0-6B64-B9B7-4CC372BE8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397" y="3068960"/>
            <a:ext cx="1666135" cy="187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070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A3D4A-085F-51CA-0EA8-63BE5CCEE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404" y="188913"/>
            <a:ext cx="10369550" cy="611795"/>
          </a:xfrm>
        </p:spPr>
        <p:txBody>
          <a:bodyPr/>
          <a:lstStyle/>
          <a:p>
            <a:r>
              <a:rPr lang="en-CH" dirty="0"/>
              <a:t>NGS in medical microbiology routine diagnostics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3FE63-390D-A98D-D44B-D0EC11331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404" y="1125539"/>
            <a:ext cx="4928169" cy="4967288"/>
          </a:xfrm>
        </p:spPr>
        <p:txBody>
          <a:bodyPr/>
          <a:lstStyle/>
          <a:p>
            <a:pPr marL="0" indent="0">
              <a:buNone/>
            </a:pPr>
            <a:r>
              <a:rPr lang="en-CH" sz="2400" dirty="0"/>
              <a:t>Analyze the genome of a pathogen or bacterial community to study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CH" sz="2400" dirty="0"/>
              <a:t>Identity (</a:t>
            </a:r>
            <a:r>
              <a:rPr lang="de-CH" sz="2400" dirty="0" err="1"/>
              <a:t>species</a:t>
            </a:r>
            <a:r>
              <a:rPr lang="de-CH" sz="2400" dirty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CH" sz="2400" dirty="0"/>
              <a:t>Resistance genes and </a:t>
            </a:r>
            <a:r>
              <a:rPr lang="de-CH" sz="2400" dirty="0" err="1"/>
              <a:t>virulence</a:t>
            </a:r>
            <a:r>
              <a:rPr lang="de-CH" sz="2400" dirty="0"/>
              <a:t> </a:t>
            </a:r>
            <a:r>
              <a:rPr lang="de-CH" sz="2400" dirty="0" err="1"/>
              <a:t>factors</a:t>
            </a:r>
            <a:endParaRPr lang="de-CH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CH" sz="2400" dirty="0"/>
              <a:t>Relationship between isolates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R</a:t>
            </a:r>
            <a:r>
              <a:rPr lang="en-CH" sz="2400" dirty="0"/>
              <a:t>eplace outdated diagnostics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CH" sz="2400" dirty="0"/>
          </a:p>
          <a:p>
            <a:pPr marL="0" indent="0">
              <a:buNone/>
            </a:pPr>
            <a:r>
              <a:rPr lang="en-CH" sz="2400" dirty="0"/>
              <a:t>NGS offers many more possibilites  that are not (yet) used in diagnostics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CH" sz="24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A74B7-E57D-8A9D-0171-AA754D8A789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4E8048-FFC6-8D99-FEBC-67449C8CA21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F68DAA-0CBF-1D49-0198-49659C4D86F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392F72B-378A-1623-C9B8-002DA42C2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73" y="1613914"/>
            <a:ext cx="6489492" cy="365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698799-EA30-506B-0DCC-01FE17C82580}"/>
              </a:ext>
            </a:extLst>
          </p:cNvPr>
          <p:cNvSpPr txBox="1"/>
          <p:nvPr/>
        </p:nvSpPr>
        <p:spPr>
          <a:xfrm>
            <a:off x="5659573" y="5597588"/>
            <a:ext cx="610880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>
                <a:solidFill>
                  <a:srgbClr val="A3ADB7"/>
                </a:solidFill>
              </a:rPr>
              <a:t>https://www.technologynetworks.com/genomics/articles/an-overview-of-next-generation-sequencing-346532</a:t>
            </a:r>
          </a:p>
        </p:txBody>
      </p:sp>
    </p:spTree>
    <p:extLst>
      <p:ext uri="{BB962C8B-B14F-4D97-AF65-F5344CB8AC3E}">
        <p14:creationId xmlns:p14="http://schemas.microsoft.com/office/powerpoint/2010/main" val="325435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9720FC0-9CDE-D5D1-D045-A153FE7D4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780" y="2255266"/>
            <a:ext cx="7772400" cy="4106813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45122" y="134575"/>
            <a:ext cx="10369550" cy="792434"/>
          </a:xfrm>
        </p:spPr>
        <p:txBody>
          <a:bodyPr/>
          <a:lstStyle/>
          <a:p>
            <a:r>
              <a:rPr lang="en-US" dirty="0"/>
              <a:t>Sample flow for WGS of isolates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latin typeface="Arial"/>
                <a:ea typeface="ＭＳ Ｐゴシック"/>
                <a:cs typeface="Arial"/>
              </a:rPr>
              <a:t>Page </a:t>
            </a:r>
            <a:fld id="{5FE53467-384A-8A48-BFCB-FC70BCC81C81}" type="slidenum">
              <a:rPr lang="en-US" smtClean="0">
                <a:latin typeface="Arial"/>
                <a:ea typeface="ＭＳ Ｐゴシック"/>
                <a:cs typeface="Arial"/>
              </a:rPr>
              <a:pPr/>
              <a:t>6</a:t>
            </a:fld>
            <a:endParaRPr lang="en-US">
              <a:latin typeface="Arial"/>
              <a:ea typeface="ＭＳ Ｐゴシック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201568-7C9E-1C59-7576-383C284F0642}"/>
              </a:ext>
            </a:extLst>
          </p:cNvPr>
          <p:cNvSpPr txBox="1"/>
          <p:nvPr/>
        </p:nvSpPr>
        <p:spPr>
          <a:xfrm>
            <a:off x="700770" y="1644087"/>
            <a:ext cx="3630822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/>
              <a:t>Sequencing of cultured isolates: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96 samples / 5 - 7 days</a:t>
            </a:r>
            <a:endParaRPr lang="en-US" sz="1600" i="1" dirty="0">
              <a:latin typeface="Arial"/>
              <a:ea typeface="ＭＳ Ｐゴシック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/>
                <a:ea typeface="ＭＳ Ｐゴシック"/>
                <a:cs typeface="Arial"/>
              </a:rPr>
              <a:t>1 day fast track (being discussed)</a:t>
            </a:r>
          </a:p>
          <a:p>
            <a:endParaRPr lang="en-US" sz="1600" dirty="0"/>
          </a:p>
          <a:p>
            <a:r>
              <a:rPr lang="en-US" sz="1600" dirty="0">
                <a:latin typeface="Arial"/>
                <a:ea typeface="ＭＳ Ｐゴシック"/>
                <a:cs typeface="Arial"/>
              </a:rPr>
              <a:t>Long diagnostic workflow</a:t>
            </a:r>
          </a:p>
          <a:p>
            <a:r>
              <a:rPr lang="en-US" sz="1600" dirty="0">
                <a:latin typeface="Arial"/>
                <a:ea typeface="ＭＳ Ｐゴシック"/>
                <a:cs typeface="Arial"/>
              </a:rPr>
              <a:t>      </a:t>
            </a:r>
            <a:endParaRPr lang="en-US" sz="1600" dirty="0"/>
          </a:p>
          <a:p>
            <a:r>
              <a:rPr lang="en-US" sz="1600" b="1" dirty="0">
                <a:latin typeface="Arial"/>
                <a:ea typeface="ＭＳ Ｐゴシック"/>
                <a:cs typeface="Arial"/>
              </a:rPr>
              <a:t>Current challenges</a:t>
            </a:r>
            <a:r>
              <a:rPr lang="en-US" sz="1600" dirty="0">
                <a:latin typeface="Arial"/>
                <a:ea typeface="ＭＳ Ｐゴシック"/>
                <a:cs typeface="Arial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TAT is too slow to have an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high costs  </a:t>
            </a:r>
            <a:endParaRPr lang="en-US" sz="16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888AE76-97C4-2453-20EC-72ADECD578C1}"/>
              </a:ext>
            </a:extLst>
          </p:cNvPr>
          <p:cNvGrpSpPr/>
          <p:nvPr/>
        </p:nvGrpSpPr>
        <p:grpSpPr>
          <a:xfrm>
            <a:off x="4589862" y="1738997"/>
            <a:ext cx="6721365" cy="446588"/>
            <a:chOff x="4855780" y="5591503"/>
            <a:chExt cx="6721365" cy="446588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2B0311D-C4FA-0EA1-22CC-58D2C69848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5780" y="5591503"/>
              <a:ext cx="1555530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CB76362-6E93-0DDE-1F8C-F15DA9A4839E}"/>
                </a:ext>
              </a:extLst>
            </p:cNvPr>
            <p:cNvSpPr txBox="1"/>
            <p:nvPr/>
          </p:nvSpPr>
          <p:spPr>
            <a:xfrm>
              <a:off x="5020411" y="5676634"/>
              <a:ext cx="1023037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H"/>
                <a:t>1-2 days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A6F9E27-9BA9-8CAD-091C-140CA7F6D2F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463863" y="5591503"/>
              <a:ext cx="2501462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1045984-FE6E-1635-89B1-FD7B1AA54B29}"/>
                </a:ext>
              </a:extLst>
            </p:cNvPr>
            <p:cNvSpPr txBox="1"/>
            <p:nvPr/>
          </p:nvSpPr>
          <p:spPr>
            <a:xfrm>
              <a:off x="7132990" y="5676634"/>
              <a:ext cx="1023037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H"/>
                <a:t>1-2 days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4FEF4EA-1553-389B-2C47-10FBA17EDC6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07365" y="5591503"/>
              <a:ext cx="1271751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5B80C16-6E19-EE61-3B82-F0A076C8227F}"/>
                </a:ext>
              </a:extLst>
            </p:cNvPr>
            <p:cNvSpPr txBox="1"/>
            <p:nvPr/>
          </p:nvSpPr>
          <p:spPr>
            <a:xfrm>
              <a:off x="8986345" y="5684148"/>
              <a:ext cx="11246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/>
                <a:t>5h -1day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1B63032-9D44-B6EA-0B0D-4DD634A92E5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05394" y="5591503"/>
              <a:ext cx="1271751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7CE81B3-9CF3-6379-BB65-A8AFEA45D931}"/>
                </a:ext>
              </a:extLst>
            </p:cNvPr>
            <p:cNvSpPr txBox="1"/>
            <p:nvPr/>
          </p:nvSpPr>
          <p:spPr>
            <a:xfrm>
              <a:off x="10305394" y="5684148"/>
              <a:ext cx="11246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/>
                <a:t>1day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80E4044-FD6D-2FBB-A482-2D189F015E17}"/>
              </a:ext>
            </a:extLst>
          </p:cNvPr>
          <p:cNvSpPr/>
          <p:nvPr/>
        </p:nvSpPr>
        <p:spPr bwMode="auto">
          <a:xfrm>
            <a:off x="911225" y="861848"/>
            <a:ext cx="1632278" cy="2417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86A0570-85C7-8989-9D83-0EF964A9B2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1225" y="6524625"/>
            <a:ext cx="1246716" cy="215900"/>
          </a:xfrm>
        </p:spPr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DB97D92-65A6-7227-785F-439F4A32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55308" y="6524625"/>
            <a:ext cx="7008284" cy="215900"/>
          </a:xfrm>
        </p:spPr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21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9720FC0-9CDE-D5D1-D045-A153FE7D4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240" y="2255266"/>
            <a:ext cx="7772400" cy="4106813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45122" y="134575"/>
            <a:ext cx="10369550" cy="792434"/>
          </a:xfrm>
        </p:spPr>
        <p:txBody>
          <a:bodyPr/>
          <a:lstStyle/>
          <a:p>
            <a:r>
              <a:rPr lang="en-US" dirty="0"/>
              <a:t>Sample flow for WGS of isolates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latin typeface="Arial"/>
                <a:ea typeface="ＭＳ Ｐゴシック"/>
                <a:cs typeface="Arial"/>
              </a:rPr>
              <a:t>Page </a:t>
            </a:r>
            <a:fld id="{5FE53467-384A-8A48-BFCB-FC70BCC81C81}" type="slidenum">
              <a:rPr lang="en-US" smtClean="0">
                <a:latin typeface="Arial"/>
                <a:ea typeface="ＭＳ Ｐゴシック"/>
                <a:cs typeface="Arial"/>
              </a:rPr>
              <a:pPr/>
              <a:t>7</a:t>
            </a:fld>
            <a:endParaRPr lang="en-US">
              <a:latin typeface="Arial"/>
              <a:ea typeface="ＭＳ Ｐゴシック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201568-7C9E-1C59-7576-383C284F0642}"/>
              </a:ext>
            </a:extLst>
          </p:cNvPr>
          <p:cNvSpPr txBox="1"/>
          <p:nvPr/>
        </p:nvSpPr>
        <p:spPr>
          <a:xfrm>
            <a:off x="700770" y="1644087"/>
            <a:ext cx="3630822" cy="40318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/>
              <a:t>Sequencing of cultured isolates: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96 samples / 5 - 7 days</a:t>
            </a:r>
            <a:endParaRPr lang="en-US" sz="1600" i="1" dirty="0">
              <a:latin typeface="Arial"/>
              <a:ea typeface="ＭＳ Ｐゴシック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/>
                <a:ea typeface="ＭＳ Ｐゴシック"/>
                <a:cs typeface="Arial"/>
              </a:rPr>
              <a:t>2 days fast track (being set up)</a:t>
            </a:r>
          </a:p>
          <a:p>
            <a:endParaRPr lang="en-US" sz="1600" dirty="0"/>
          </a:p>
          <a:p>
            <a:r>
              <a:rPr lang="en-US" sz="1600" dirty="0">
                <a:latin typeface="Arial"/>
                <a:ea typeface="ＭＳ Ｐゴシック"/>
                <a:cs typeface="Arial"/>
              </a:rPr>
              <a:t>Long diagnostic workflow</a:t>
            </a:r>
          </a:p>
          <a:p>
            <a:r>
              <a:rPr lang="en-US" sz="1600" dirty="0">
                <a:latin typeface="Arial"/>
                <a:ea typeface="ＭＳ Ｐゴシック"/>
                <a:cs typeface="Arial"/>
              </a:rPr>
              <a:t>      </a:t>
            </a:r>
            <a:endParaRPr lang="en-US" sz="1600" dirty="0"/>
          </a:p>
          <a:p>
            <a:r>
              <a:rPr lang="en-US" sz="1600" b="1" dirty="0">
                <a:latin typeface="Arial"/>
                <a:ea typeface="ＭＳ Ｐゴシック"/>
                <a:cs typeface="Arial"/>
              </a:rPr>
              <a:t>Current challenges</a:t>
            </a:r>
            <a:r>
              <a:rPr lang="en-US" sz="1600" dirty="0">
                <a:latin typeface="Arial"/>
                <a:ea typeface="ＭＳ Ｐゴシック"/>
                <a:cs typeface="Arial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TAT is too slow to have an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ＭＳ Ｐゴシック"/>
                <a:cs typeface="Arial"/>
              </a:rPr>
              <a:t>high costs</a:t>
            </a:r>
          </a:p>
          <a:p>
            <a:endParaRPr lang="en-US" sz="1600" dirty="0">
              <a:latin typeface="Arial"/>
              <a:ea typeface="ＭＳ Ｐゴシック"/>
              <a:cs typeface="Arial"/>
            </a:endParaRPr>
          </a:p>
          <a:p>
            <a:r>
              <a:rPr lang="en-US" sz="1600" dirty="0">
                <a:latin typeface="Arial"/>
                <a:ea typeface="ＭＳ Ｐゴシック"/>
                <a:cs typeface="Arial"/>
              </a:rPr>
              <a:t>Steps where we can save time and money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888AE76-97C4-2453-20EC-72ADECD578C1}"/>
              </a:ext>
            </a:extLst>
          </p:cNvPr>
          <p:cNvGrpSpPr/>
          <p:nvPr/>
        </p:nvGrpSpPr>
        <p:grpSpPr>
          <a:xfrm>
            <a:off x="4589862" y="1738997"/>
            <a:ext cx="6721365" cy="446588"/>
            <a:chOff x="4855780" y="5591503"/>
            <a:chExt cx="6721365" cy="446588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2B0311D-C4FA-0EA1-22CC-58D2C69848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5780" y="5591503"/>
              <a:ext cx="1555530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CB76362-6E93-0DDE-1F8C-F15DA9A4839E}"/>
                </a:ext>
              </a:extLst>
            </p:cNvPr>
            <p:cNvSpPr txBox="1"/>
            <p:nvPr/>
          </p:nvSpPr>
          <p:spPr>
            <a:xfrm>
              <a:off x="5020411" y="5676634"/>
              <a:ext cx="1023037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H"/>
                <a:t>1-2 days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A6F9E27-9BA9-8CAD-091C-140CA7F6D2F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463863" y="5591503"/>
              <a:ext cx="2501462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1045984-FE6E-1635-89B1-FD7B1AA54B29}"/>
                </a:ext>
              </a:extLst>
            </p:cNvPr>
            <p:cNvSpPr txBox="1"/>
            <p:nvPr/>
          </p:nvSpPr>
          <p:spPr>
            <a:xfrm>
              <a:off x="7132990" y="5676634"/>
              <a:ext cx="1023037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H"/>
                <a:t>1-2 days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4FEF4EA-1553-389B-2C47-10FBA17EDC6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07365" y="5591503"/>
              <a:ext cx="1271751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5B80C16-6E19-EE61-3B82-F0A076C8227F}"/>
                </a:ext>
              </a:extLst>
            </p:cNvPr>
            <p:cNvSpPr txBox="1"/>
            <p:nvPr/>
          </p:nvSpPr>
          <p:spPr>
            <a:xfrm>
              <a:off x="8986345" y="5684148"/>
              <a:ext cx="11246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/>
                <a:t>5h -1day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1B63032-9D44-B6EA-0B0D-4DD634A92E5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05394" y="5591503"/>
              <a:ext cx="1271751" cy="0"/>
            </a:xfrm>
            <a:prstGeom prst="straightConnector1">
              <a:avLst/>
            </a:prstGeom>
            <a:ln w="38100">
              <a:headEnd type="none" w="med" len="med"/>
              <a:tailEnd type="triangle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7CE81B3-9CF3-6379-BB65-A8AFEA45D931}"/>
                </a:ext>
              </a:extLst>
            </p:cNvPr>
            <p:cNvSpPr txBox="1"/>
            <p:nvPr/>
          </p:nvSpPr>
          <p:spPr>
            <a:xfrm>
              <a:off x="10305394" y="5684148"/>
              <a:ext cx="11246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/>
                <a:t>1day</a:t>
              </a:r>
            </a:p>
          </p:txBody>
        </p:sp>
      </p:grpSp>
      <p:sp>
        <p:nvSpPr>
          <p:cNvPr id="14" name="Ellipse 13">
            <a:extLst>
              <a:ext uri="{FF2B5EF4-FFF2-40B4-BE49-F238E27FC236}">
                <a16:creationId xmlns:a16="http://schemas.microsoft.com/office/drawing/2014/main" id="{7232D899-2259-B8AC-59F3-A69B4E5EC9E9}"/>
              </a:ext>
            </a:extLst>
          </p:cNvPr>
          <p:cNvSpPr/>
          <p:nvPr/>
        </p:nvSpPr>
        <p:spPr bwMode="auto">
          <a:xfrm>
            <a:off x="5704186" y="3939557"/>
            <a:ext cx="1831974" cy="1145627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C68C9FF-1EAC-AB05-2FA3-10889EC56D47}"/>
              </a:ext>
            </a:extLst>
          </p:cNvPr>
          <p:cNvSpPr/>
          <p:nvPr/>
        </p:nvSpPr>
        <p:spPr bwMode="auto">
          <a:xfrm>
            <a:off x="8580276" y="3390625"/>
            <a:ext cx="1148381" cy="1460938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253F5AA4-DAFE-74AA-22ED-5D370D6DB619}"/>
              </a:ext>
            </a:extLst>
          </p:cNvPr>
          <p:cNvSpPr/>
          <p:nvPr/>
        </p:nvSpPr>
        <p:spPr bwMode="auto">
          <a:xfrm>
            <a:off x="10092444" y="3545571"/>
            <a:ext cx="1831975" cy="1818330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57C874A5-2FDB-5105-B701-49B9F65CE91D}"/>
              </a:ext>
            </a:extLst>
          </p:cNvPr>
          <p:cNvSpPr/>
          <p:nvPr/>
        </p:nvSpPr>
        <p:spPr bwMode="auto">
          <a:xfrm>
            <a:off x="483924" y="4398727"/>
            <a:ext cx="216846" cy="218405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B75C7C-372D-1A7E-268B-B4B266F7F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849" y="293074"/>
            <a:ext cx="2017986" cy="47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0E4044-FD6D-2FBB-A482-2D189F015E17}"/>
              </a:ext>
            </a:extLst>
          </p:cNvPr>
          <p:cNvSpPr/>
          <p:nvPr/>
        </p:nvSpPr>
        <p:spPr bwMode="auto">
          <a:xfrm>
            <a:off x="911225" y="861848"/>
            <a:ext cx="1632278" cy="2417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H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86A0570-85C7-8989-9D83-0EF964A9B2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1225" y="6524625"/>
            <a:ext cx="1246716" cy="215900"/>
          </a:xfrm>
        </p:spPr>
        <p:txBody>
          <a:bodyPr/>
          <a:lstStyle/>
          <a:p>
            <a:fld id="{7BD52081-C19B-4182-AC87-EFBFD12D780C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DB97D92-65A6-7227-785F-439F4A32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55308" y="6524625"/>
            <a:ext cx="7008284" cy="215900"/>
          </a:xfrm>
        </p:spPr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41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AE1E21-B6DD-F443-3A1D-6EBD3D4F4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0452484" y="6524625"/>
            <a:ext cx="828291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r>
              <a:rPr lang="de-CH"/>
              <a:t>Seite </a:t>
            </a:r>
            <a:fld id="{1C5791B1-6579-0B4D-B06F-613121D36EDE}" type="slidenum">
              <a:rPr lang="de-CH" smtClean="0"/>
              <a:pPr/>
              <a:t>8</a:t>
            </a:fld>
            <a:endParaRPr lang="de-CH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04D6A923-1C13-1F51-2EC0-29ABA0728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499" y="138240"/>
            <a:ext cx="11376644" cy="857233"/>
          </a:xfrm>
        </p:spPr>
        <p:txBody>
          <a:bodyPr/>
          <a:lstStyle/>
          <a:p>
            <a:r>
              <a:rPr lang="en-US" dirty="0"/>
              <a:t>WGS data analysis for isolates: </a:t>
            </a:r>
            <a:r>
              <a:rPr lang="en-US" dirty="0" err="1"/>
              <a:t>IMMense</a:t>
            </a:r>
            <a:endParaRPr lang="en-US" dirty="0"/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C059DB7A-6DE4-E253-15D0-11C99DE5CDA4}"/>
              </a:ext>
            </a:extLst>
          </p:cNvPr>
          <p:cNvSpPr txBox="1"/>
          <p:nvPr/>
        </p:nvSpPr>
        <p:spPr>
          <a:xfrm>
            <a:off x="478001" y="749017"/>
            <a:ext cx="6518099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>
                <a:latin typeface="Arial"/>
                <a:ea typeface="ＭＳ Ｐゴシック"/>
                <a:cs typeface="Arial"/>
              </a:rPr>
              <a:t>Modular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 pipeline starting from </a:t>
            </a:r>
            <a:r>
              <a:rPr lang="en-US" sz="2000" dirty="0" err="1">
                <a:latin typeface="Arial"/>
                <a:ea typeface="ＭＳ Ｐゴシック"/>
                <a:cs typeface="Arial"/>
              </a:rPr>
              <a:t>bcl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, </a:t>
            </a:r>
            <a:r>
              <a:rPr lang="en-US" sz="2000" dirty="0" err="1">
                <a:latin typeface="Arial"/>
                <a:ea typeface="ＭＳ Ｐゴシック"/>
                <a:cs typeface="Arial"/>
              </a:rPr>
              <a:t>fastq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 or </a:t>
            </a:r>
            <a:r>
              <a:rPr lang="en-US" sz="2000" dirty="0" err="1">
                <a:latin typeface="Arial"/>
                <a:ea typeface="ＭＳ Ｐゴシック"/>
                <a:cs typeface="Arial"/>
              </a:rPr>
              <a:t>fasta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 files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ea typeface="ＭＳ Ｐゴシック"/>
                <a:cs typeface="Arial"/>
              </a:rPr>
              <a:t>QC, pre-processing, genome assembly, assembly QC, taxonomy, resistance and virulence gene detection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"/>
                <a:ea typeface="ＭＳ Ｐゴシック"/>
                <a:cs typeface="Arial"/>
              </a:rPr>
              <a:t>NextFlow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 and Singularity for </a:t>
            </a:r>
            <a:r>
              <a:rPr lang="en-US" sz="2000" b="1" dirty="0">
                <a:latin typeface="Arial"/>
                <a:ea typeface="ＭＳ Ｐゴシック"/>
                <a:cs typeface="Arial"/>
              </a:rPr>
              <a:t>reproducibility</a:t>
            </a:r>
            <a:r>
              <a:rPr lang="en-US" sz="2000" dirty="0">
                <a:latin typeface="Arial"/>
                <a:ea typeface="ＭＳ Ｐゴシック"/>
                <a:cs typeface="Arial"/>
              </a:rPr>
              <a:t> and </a:t>
            </a:r>
            <a:r>
              <a:rPr lang="en-US" sz="2000" b="1" dirty="0">
                <a:latin typeface="Arial"/>
                <a:ea typeface="ＭＳ Ｐゴシック"/>
                <a:cs typeface="Arial"/>
              </a:rPr>
              <a:t>portability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ea typeface="ＭＳ Ｐゴシック"/>
                <a:cs typeface="Arial"/>
              </a:rPr>
              <a:t>Installation on IMM server for patient data security</a:t>
            </a: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ea typeface="ＭＳ Ｐゴシック"/>
                <a:cs typeface="Arial"/>
              </a:rPr>
              <a:t>Automatically triggered after each sequencing run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ea typeface="ＭＳ Ｐゴシック"/>
                <a:cs typeface="Arial"/>
              </a:rPr>
              <a:t>Constantly being extended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1"/>
            <a:endParaRPr lang="en-US" sz="2000" dirty="0">
              <a:latin typeface="Arial"/>
              <a:ea typeface="ＭＳ Ｐゴシック"/>
              <a:cs typeface="Arial"/>
            </a:endParaRPr>
          </a:p>
          <a:p>
            <a:pPr lvl="1"/>
            <a:endParaRPr lang="en-US" sz="2000" dirty="0">
              <a:latin typeface="Arial"/>
              <a:ea typeface="ＭＳ Ｐゴシック"/>
              <a:cs typeface="Arial"/>
            </a:endParaRPr>
          </a:p>
          <a:p>
            <a:r>
              <a:rPr lang="en-US" sz="2000" b="1" dirty="0">
                <a:latin typeface="Arial"/>
                <a:ea typeface="ＭＳ Ｐゴシック"/>
                <a:cs typeface="Arial"/>
              </a:rPr>
              <a:t>In this course we will be using components of this workflow</a:t>
            </a:r>
          </a:p>
          <a:p>
            <a:endParaRPr lang="en-US" sz="2000" dirty="0"/>
          </a:p>
        </p:txBody>
      </p:sp>
      <p:pic>
        <p:nvPicPr>
          <p:cNvPr id="14" name="Picture 2" descr="Ridom SeqSphere+ - Overview">
            <a:extLst>
              <a:ext uri="{FF2B5EF4-FFF2-40B4-BE49-F238E27FC236}">
                <a16:creationId xmlns:a16="http://schemas.microsoft.com/office/drawing/2014/main" id="{7854E4B6-A17E-3F01-AE74-01A136C186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4"/>
          <a:stretch/>
        </p:blipFill>
        <p:spPr bwMode="auto">
          <a:xfrm>
            <a:off x="6636060" y="5351613"/>
            <a:ext cx="1135722" cy="117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logo">
            <a:extLst>
              <a:ext uri="{FF2B5EF4-FFF2-40B4-BE49-F238E27FC236}">
                <a16:creationId xmlns:a16="http://schemas.microsoft.com/office/drawing/2014/main" id="{597761A4-BABC-05D6-D04A-1792FB03D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305" y="5157192"/>
            <a:ext cx="758623" cy="77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>
            <a:extLst>
              <a:ext uri="{FF2B5EF4-FFF2-40B4-BE49-F238E27FC236}">
                <a16:creationId xmlns:a16="http://schemas.microsoft.com/office/drawing/2014/main" id="{45DFF2A9-0CEF-EBB0-4554-FF39E8C46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4326" y="5395533"/>
            <a:ext cx="1003699" cy="785301"/>
          </a:xfrm>
          <a:prstGeom prst="rect">
            <a:avLst/>
          </a:prstGeom>
        </p:spPr>
      </p:pic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76D013DE-443F-48CA-0DD8-E1A1F058958D}"/>
              </a:ext>
            </a:extLst>
          </p:cNvPr>
          <p:cNvCxnSpPr>
            <a:cxnSpLocks/>
            <a:endCxn id="14" idx="0"/>
          </p:cNvCxnSpPr>
          <p:nvPr/>
        </p:nvCxnSpPr>
        <p:spPr bwMode="auto">
          <a:xfrm flipH="1">
            <a:off x="7203921" y="5222331"/>
            <a:ext cx="2025326" cy="1292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9479BEF-E0C6-294F-E24B-1890E9B0938B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 flipH="1">
            <a:off x="8626176" y="5222331"/>
            <a:ext cx="603071" cy="1732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6B4B37FF-71C0-8673-6A38-541C004DC1DA}"/>
              </a:ext>
            </a:extLst>
          </p:cNvPr>
          <p:cNvSpPr txBox="1"/>
          <p:nvPr/>
        </p:nvSpPr>
        <p:spPr>
          <a:xfrm>
            <a:off x="9662742" y="5923285"/>
            <a:ext cx="2589986" cy="56938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dirty="0">
                <a:latin typeface="Arial"/>
                <a:ea typeface="ＭＳ Ｐゴシック"/>
                <a:cs typeface="Arial"/>
              </a:rPr>
              <a:t>SPSP</a:t>
            </a:r>
            <a:br>
              <a:rPr lang="en-US" sz="1100" dirty="0"/>
            </a:br>
            <a:r>
              <a:rPr lang="en-US" sz="1100" dirty="0">
                <a:latin typeface="Arial"/>
                <a:ea typeface="ＭＳ Ｐゴシック"/>
                <a:cs typeface="Arial"/>
              </a:rPr>
              <a:t>Swiss Pathogen Surveillance Platform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B60B199-C059-CFE6-D9B5-F6A081DA19A1}"/>
              </a:ext>
            </a:extLst>
          </p:cNvPr>
          <p:cNvCxnSpPr>
            <a:cxnSpLocks/>
            <a:endCxn id="15" idx="1"/>
          </p:cNvCxnSpPr>
          <p:nvPr/>
        </p:nvCxnSpPr>
        <p:spPr bwMode="auto">
          <a:xfrm>
            <a:off x="9229247" y="5222331"/>
            <a:ext cx="1863058" cy="3216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F766CBD6-9FC2-A93F-C4AF-013D6A3C1E27}"/>
              </a:ext>
            </a:extLst>
          </p:cNvPr>
          <p:cNvSpPr txBox="1">
            <a:spLocks/>
          </p:cNvSpPr>
          <p:nvPr/>
        </p:nvSpPr>
        <p:spPr>
          <a:xfrm>
            <a:off x="911225" y="6524625"/>
            <a:ext cx="1246716" cy="215900"/>
          </a:xfrm>
          <a:prstGeom prst="rect">
            <a:avLst/>
          </a:prstGeom>
        </p:spPr>
        <p:txBody>
          <a:bodyPr/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fld id="{7BD52081-C19B-4182-AC87-EFBFD12D780C}" type="datetime1">
              <a:rPr lang="en-US" sz="1100" smtClean="0"/>
              <a:pPr/>
              <a:t>3/13/25</a:t>
            </a:fld>
            <a:endParaRPr lang="en-US" sz="1100" dirty="0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380AD576-8A34-FFA5-8894-9E9C7A35EC0D}"/>
              </a:ext>
            </a:extLst>
          </p:cNvPr>
          <p:cNvSpPr txBox="1">
            <a:spLocks/>
          </p:cNvSpPr>
          <p:nvPr/>
        </p:nvSpPr>
        <p:spPr>
          <a:xfrm>
            <a:off x="2255308" y="6524625"/>
            <a:ext cx="7008284" cy="215900"/>
          </a:xfrm>
          <a:prstGeom prst="rect">
            <a:avLst/>
          </a:prstGeom>
        </p:spPr>
        <p:txBody>
          <a:bodyPr/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22860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6pPr>
            <a:lvl7pPr marL="27432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7pPr>
            <a:lvl8pPr marL="32004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8pPr>
            <a:lvl9pPr marL="3657600" algn="l" defTabSz="4572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9pPr>
          </a:lstStyle>
          <a:p>
            <a:r>
              <a:rPr lang="en-US" sz="1100"/>
              <a:t>Microbial Bioinformatics Blockkurs</a:t>
            </a:r>
            <a:endParaRPr lang="en-US" sz="11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54ACD9-B3E7-B383-B7E5-58B86BF80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548" y="87654"/>
            <a:ext cx="5490104" cy="509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79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454A-CA5C-FD48-7C43-22A3F1933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Data QC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656C4-23D8-3FE4-16DD-A9A90716D1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3/13/25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6F3B0-A967-862D-BCFD-CDFD52A4DCA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CA42B-442B-8B93-4A29-1FD082C645E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42890C-6309-FC5D-2666-8F8F72CABC6B}"/>
              </a:ext>
            </a:extLst>
          </p:cNvPr>
          <p:cNvSpPr/>
          <p:nvPr/>
        </p:nvSpPr>
        <p:spPr>
          <a:xfrm>
            <a:off x="3781611" y="1686715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B5DCD281-C8DF-F1B5-0984-127D8C6BCE3A}"/>
              </a:ext>
            </a:extLst>
          </p:cNvPr>
          <p:cNvSpPr txBox="1"/>
          <p:nvPr/>
        </p:nvSpPr>
        <p:spPr>
          <a:xfrm>
            <a:off x="3776463" y="1902261"/>
            <a:ext cx="105028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Raw reads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36366DB-77B0-89FA-ECED-3B86EB313DB7}"/>
              </a:ext>
            </a:extLst>
          </p:cNvPr>
          <p:cNvCxnSpPr>
            <a:cxnSpLocks/>
          </p:cNvCxnSpPr>
          <p:nvPr/>
        </p:nvCxnSpPr>
        <p:spPr>
          <a:xfrm>
            <a:off x="4907483" y="2091027"/>
            <a:ext cx="7612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123A548-6F3E-C526-72C1-414947A83689}"/>
              </a:ext>
            </a:extLst>
          </p:cNvPr>
          <p:cNvSpPr/>
          <p:nvPr/>
        </p:nvSpPr>
        <p:spPr>
          <a:xfrm>
            <a:off x="5803535" y="1686715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03196B08-CB0C-5472-CEB6-B65E50741760}"/>
              </a:ext>
            </a:extLst>
          </p:cNvPr>
          <p:cNvSpPr txBox="1"/>
          <p:nvPr/>
        </p:nvSpPr>
        <p:spPr>
          <a:xfrm>
            <a:off x="5794463" y="1709707"/>
            <a:ext cx="10372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High quality reads</a:t>
            </a:r>
          </a:p>
        </p:txBody>
      </p:sp>
      <p:cxnSp>
        <p:nvCxnSpPr>
          <p:cNvPr id="13" name="Straight Arrow Connector 13">
            <a:extLst>
              <a:ext uri="{FF2B5EF4-FFF2-40B4-BE49-F238E27FC236}">
                <a16:creationId xmlns:a16="http://schemas.microsoft.com/office/drawing/2014/main" id="{7B771B70-9ECA-62AA-5322-EBA1EA40F106}"/>
              </a:ext>
            </a:extLst>
          </p:cNvPr>
          <p:cNvCxnSpPr>
            <a:cxnSpLocks/>
          </p:cNvCxnSpPr>
          <p:nvPr/>
        </p:nvCxnSpPr>
        <p:spPr>
          <a:xfrm>
            <a:off x="6924563" y="2063905"/>
            <a:ext cx="7612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4">
            <a:extLst>
              <a:ext uri="{FF2B5EF4-FFF2-40B4-BE49-F238E27FC236}">
                <a16:creationId xmlns:a16="http://schemas.microsoft.com/office/drawing/2014/main" id="{FAEDD688-5E1D-902E-25E9-D1E1321F7C1F}"/>
              </a:ext>
            </a:extLst>
          </p:cNvPr>
          <p:cNvSpPr txBox="1"/>
          <p:nvPr/>
        </p:nvSpPr>
        <p:spPr>
          <a:xfrm>
            <a:off x="4794935" y="1793932"/>
            <a:ext cx="9637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Trimming</a:t>
            </a: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2FC3D52B-D602-6A06-253E-4013B9F2BF8B}"/>
              </a:ext>
            </a:extLst>
          </p:cNvPr>
          <p:cNvSpPr/>
          <p:nvPr/>
        </p:nvSpPr>
        <p:spPr>
          <a:xfrm>
            <a:off x="7799469" y="1666568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40F1F89F-9D0C-BD33-6BC7-B83E042011AC}"/>
              </a:ext>
            </a:extLst>
          </p:cNvPr>
          <p:cNvSpPr txBox="1"/>
          <p:nvPr/>
        </p:nvSpPr>
        <p:spPr>
          <a:xfrm>
            <a:off x="7790397" y="1801385"/>
            <a:ext cx="10372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Genome scaffolds</a:t>
            </a:r>
          </a:p>
        </p:txBody>
      </p:sp>
      <p:cxnSp>
        <p:nvCxnSpPr>
          <p:cNvPr id="17" name="Straight Arrow Connector 17">
            <a:extLst>
              <a:ext uri="{FF2B5EF4-FFF2-40B4-BE49-F238E27FC236}">
                <a16:creationId xmlns:a16="http://schemas.microsoft.com/office/drawing/2014/main" id="{82BFEBE4-6228-D2B1-CFE1-510AB711D272}"/>
              </a:ext>
            </a:extLst>
          </p:cNvPr>
          <p:cNvCxnSpPr>
            <a:cxnSpLocks/>
          </p:cNvCxnSpPr>
          <p:nvPr/>
        </p:nvCxnSpPr>
        <p:spPr>
          <a:xfrm>
            <a:off x="8963114" y="2069496"/>
            <a:ext cx="7612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8">
            <a:extLst>
              <a:ext uri="{FF2B5EF4-FFF2-40B4-BE49-F238E27FC236}">
                <a16:creationId xmlns:a16="http://schemas.microsoft.com/office/drawing/2014/main" id="{5CC35E62-BB09-A938-8542-C1B1FAEF0BFD}"/>
              </a:ext>
            </a:extLst>
          </p:cNvPr>
          <p:cNvSpPr txBox="1"/>
          <p:nvPr/>
        </p:nvSpPr>
        <p:spPr>
          <a:xfrm>
            <a:off x="6864750" y="1570357"/>
            <a:ext cx="9639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1" dirty="0"/>
              <a:t>De novo </a:t>
            </a:r>
            <a:r>
              <a:rPr lang="en-US" sz="1350" b="1" dirty="0"/>
              <a:t>assembly</a:t>
            </a: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id="{22465197-2233-3B08-5762-C1C0BC7982C2}"/>
              </a:ext>
            </a:extLst>
          </p:cNvPr>
          <p:cNvSpPr txBox="1"/>
          <p:nvPr/>
        </p:nvSpPr>
        <p:spPr>
          <a:xfrm>
            <a:off x="8725232" y="1792497"/>
            <a:ext cx="11871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Annotation</a:t>
            </a:r>
          </a:p>
        </p:txBody>
      </p:sp>
      <p:sp>
        <p:nvSpPr>
          <p:cNvPr id="20" name="Rectangle 27">
            <a:extLst>
              <a:ext uri="{FF2B5EF4-FFF2-40B4-BE49-F238E27FC236}">
                <a16:creationId xmlns:a16="http://schemas.microsoft.com/office/drawing/2014/main" id="{94ED46F2-3053-D817-F7F8-EE52665F1831}"/>
              </a:ext>
            </a:extLst>
          </p:cNvPr>
          <p:cNvSpPr/>
          <p:nvPr/>
        </p:nvSpPr>
        <p:spPr>
          <a:xfrm>
            <a:off x="5092887" y="3075374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1" name="TextBox 28">
            <a:extLst>
              <a:ext uri="{FF2B5EF4-FFF2-40B4-BE49-F238E27FC236}">
                <a16:creationId xmlns:a16="http://schemas.microsoft.com/office/drawing/2014/main" id="{CC31CE59-8596-DA70-ECAB-93224ED57C89}"/>
              </a:ext>
            </a:extLst>
          </p:cNvPr>
          <p:cNvSpPr txBox="1"/>
          <p:nvPr/>
        </p:nvSpPr>
        <p:spPr>
          <a:xfrm>
            <a:off x="5186602" y="3223306"/>
            <a:ext cx="8339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Read quality</a:t>
            </a:r>
          </a:p>
        </p:txBody>
      </p:sp>
      <p:cxnSp>
        <p:nvCxnSpPr>
          <p:cNvPr id="22" name="Straight Arrow Connector 37">
            <a:extLst>
              <a:ext uri="{FF2B5EF4-FFF2-40B4-BE49-F238E27FC236}">
                <a16:creationId xmlns:a16="http://schemas.microsoft.com/office/drawing/2014/main" id="{6461227D-2058-E698-59F4-6E0D6D62AA78}"/>
              </a:ext>
            </a:extLst>
          </p:cNvPr>
          <p:cNvCxnSpPr>
            <a:cxnSpLocks/>
          </p:cNvCxnSpPr>
          <p:nvPr/>
        </p:nvCxnSpPr>
        <p:spPr>
          <a:xfrm>
            <a:off x="4301608" y="2492800"/>
            <a:ext cx="690157" cy="99122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38">
            <a:extLst>
              <a:ext uri="{FF2B5EF4-FFF2-40B4-BE49-F238E27FC236}">
                <a16:creationId xmlns:a16="http://schemas.microsoft.com/office/drawing/2014/main" id="{9E86833D-B10C-824C-F0AE-805843AD9E60}"/>
              </a:ext>
            </a:extLst>
          </p:cNvPr>
          <p:cNvSpPr/>
          <p:nvPr/>
        </p:nvSpPr>
        <p:spPr>
          <a:xfrm>
            <a:off x="5087811" y="4299510"/>
            <a:ext cx="1008126" cy="7543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4" name="TextBox 39">
            <a:extLst>
              <a:ext uri="{FF2B5EF4-FFF2-40B4-BE49-F238E27FC236}">
                <a16:creationId xmlns:a16="http://schemas.microsoft.com/office/drawing/2014/main" id="{1CC762E0-AB32-0DAE-6319-A502CE167765}"/>
              </a:ext>
            </a:extLst>
          </p:cNvPr>
          <p:cNvSpPr txBox="1"/>
          <p:nvPr/>
        </p:nvSpPr>
        <p:spPr>
          <a:xfrm>
            <a:off x="5092887" y="4331250"/>
            <a:ext cx="100812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Meta-genomic analysis</a:t>
            </a:r>
          </a:p>
        </p:txBody>
      </p:sp>
      <p:sp>
        <p:nvSpPr>
          <p:cNvPr id="25" name="TextBox 56">
            <a:extLst>
              <a:ext uri="{FF2B5EF4-FFF2-40B4-BE49-F238E27FC236}">
                <a16:creationId xmlns:a16="http://schemas.microsoft.com/office/drawing/2014/main" id="{1107ABFB-FEFF-2525-4710-B24C6EAF5CEA}"/>
              </a:ext>
            </a:extLst>
          </p:cNvPr>
          <p:cNvSpPr txBox="1"/>
          <p:nvPr/>
        </p:nvSpPr>
        <p:spPr>
          <a:xfrm>
            <a:off x="5882670" y="2665576"/>
            <a:ext cx="136612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Remapping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EAC130E-5BB9-E271-1DF1-17697843DE4C}"/>
              </a:ext>
            </a:extLst>
          </p:cNvPr>
          <p:cNvSpPr/>
          <p:nvPr/>
        </p:nvSpPr>
        <p:spPr>
          <a:xfrm>
            <a:off x="6596352" y="3090974"/>
            <a:ext cx="1008126" cy="7387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27" name="TextBox 59">
            <a:extLst>
              <a:ext uri="{FF2B5EF4-FFF2-40B4-BE49-F238E27FC236}">
                <a16:creationId xmlns:a16="http://schemas.microsoft.com/office/drawing/2014/main" id="{5D91556A-F358-B6A0-619E-8256F4146418}"/>
              </a:ext>
            </a:extLst>
          </p:cNvPr>
          <p:cNvSpPr txBox="1"/>
          <p:nvPr/>
        </p:nvSpPr>
        <p:spPr>
          <a:xfrm>
            <a:off x="6534848" y="3219531"/>
            <a:ext cx="11512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Coverage, Variants</a:t>
            </a:r>
          </a:p>
        </p:txBody>
      </p:sp>
      <p:cxnSp>
        <p:nvCxnSpPr>
          <p:cNvPr id="28" name="Straight Arrow Connector 63">
            <a:extLst>
              <a:ext uri="{FF2B5EF4-FFF2-40B4-BE49-F238E27FC236}">
                <a16:creationId xmlns:a16="http://schemas.microsoft.com/office/drawing/2014/main" id="{24346929-A1F1-25FE-7637-F53C00545521}"/>
              </a:ext>
            </a:extLst>
          </p:cNvPr>
          <p:cNvCxnSpPr>
            <a:cxnSpLocks/>
          </p:cNvCxnSpPr>
          <p:nvPr/>
        </p:nvCxnSpPr>
        <p:spPr>
          <a:xfrm>
            <a:off x="6313110" y="2517186"/>
            <a:ext cx="807848" cy="13479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65">
            <a:extLst>
              <a:ext uri="{FF2B5EF4-FFF2-40B4-BE49-F238E27FC236}">
                <a16:creationId xmlns:a16="http://schemas.microsoft.com/office/drawing/2014/main" id="{AC40E06A-8124-3EA5-AAB0-5618E09E26CB}"/>
              </a:ext>
            </a:extLst>
          </p:cNvPr>
          <p:cNvCxnSpPr>
            <a:cxnSpLocks/>
          </p:cNvCxnSpPr>
          <p:nvPr/>
        </p:nvCxnSpPr>
        <p:spPr>
          <a:xfrm flipH="1">
            <a:off x="7144169" y="2466736"/>
            <a:ext cx="1130057" cy="18524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68">
            <a:extLst>
              <a:ext uri="{FF2B5EF4-FFF2-40B4-BE49-F238E27FC236}">
                <a16:creationId xmlns:a16="http://schemas.microsoft.com/office/drawing/2014/main" id="{E492A83D-C1C4-5BDF-B2F4-4130C6AD61B2}"/>
              </a:ext>
            </a:extLst>
          </p:cNvPr>
          <p:cNvCxnSpPr>
            <a:cxnSpLocks/>
          </p:cNvCxnSpPr>
          <p:nvPr/>
        </p:nvCxnSpPr>
        <p:spPr>
          <a:xfrm>
            <a:off x="4285674" y="2474228"/>
            <a:ext cx="702306" cy="214761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6">
            <a:extLst>
              <a:ext uri="{FF2B5EF4-FFF2-40B4-BE49-F238E27FC236}">
                <a16:creationId xmlns:a16="http://schemas.microsoft.com/office/drawing/2014/main" id="{FE9CB5BB-6106-9554-D77F-34D38045ADA3}"/>
              </a:ext>
            </a:extLst>
          </p:cNvPr>
          <p:cNvSpPr txBox="1"/>
          <p:nvPr/>
        </p:nvSpPr>
        <p:spPr>
          <a:xfrm>
            <a:off x="3508148" y="3193689"/>
            <a:ext cx="6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QC</a:t>
            </a:r>
          </a:p>
        </p:txBody>
      </p:sp>
      <p:sp>
        <p:nvSpPr>
          <p:cNvPr id="32" name="TextBox 6">
            <a:extLst>
              <a:ext uri="{FF2B5EF4-FFF2-40B4-BE49-F238E27FC236}">
                <a16:creationId xmlns:a16="http://schemas.microsoft.com/office/drawing/2014/main" id="{31C15075-838F-5580-DD23-1F717E48A005}"/>
              </a:ext>
            </a:extLst>
          </p:cNvPr>
          <p:cNvSpPr txBox="1"/>
          <p:nvPr/>
        </p:nvSpPr>
        <p:spPr>
          <a:xfrm>
            <a:off x="3569428" y="4417825"/>
            <a:ext cx="49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B63CD7D-35FA-F36E-6FAD-7BEBC59AC638}"/>
              </a:ext>
            </a:extLst>
          </p:cNvPr>
          <p:cNvCxnSpPr>
            <a:cxnSpLocks/>
          </p:cNvCxnSpPr>
          <p:nvPr/>
        </p:nvCxnSpPr>
        <p:spPr>
          <a:xfrm flipH="1">
            <a:off x="7120959" y="2667381"/>
            <a:ext cx="1" cy="36332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58">
            <a:extLst>
              <a:ext uri="{FF2B5EF4-FFF2-40B4-BE49-F238E27FC236}">
                <a16:creationId xmlns:a16="http://schemas.microsoft.com/office/drawing/2014/main" id="{5FDCF0B0-EA6E-E09D-AFBC-F7778E7F2FB3}"/>
              </a:ext>
            </a:extLst>
          </p:cNvPr>
          <p:cNvSpPr/>
          <p:nvPr/>
        </p:nvSpPr>
        <p:spPr>
          <a:xfrm>
            <a:off x="7942384" y="3084050"/>
            <a:ext cx="1008126" cy="74570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/>
          </a:p>
        </p:txBody>
      </p:sp>
      <p:sp>
        <p:nvSpPr>
          <p:cNvPr id="35" name="TextBox 59">
            <a:extLst>
              <a:ext uri="{FF2B5EF4-FFF2-40B4-BE49-F238E27FC236}">
                <a16:creationId xmlns:a16="http://schemas.microsoft.com/office/drawing/2014/main" id="{534421BC-8CE4-D832-F6FC-3948592FA0B4}"/>
              </a:ext>
            </a:extLst>
          </p:cNvPr>
          <p:cNvSpPr txBox="1"/>
          <p:nvPr/>
        </p:nvSpPr>
        <p:spPr>
          <a:xfrm>
            <a:off x="7943410" y="3220409"/>
            <a:ext cx="10081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Genome size, N50</a:t>
            </a:r>
          </a:p>
        </p:txBody>
      </p:sp>
      <p:cxnSp>
        <p:nvCxnSpPr>
          <p:cNvPr id="36" name="Straight Arrow Connector 52">
            <a:extLst>
              <a:ext uri="{FF2B5EF4-FFF2-40B4-BE49-F238E27FC236}">
                <a16:creationId xmlns:a16="http://schemas.microsoft.com/office/drawing/2014/main" id="{B57CB70F-8CCE-44FE-AFA3-86D07AA2AD46}"/>
              </a:ext>
            </a:extLst>
          </p:cNvPr>
          <p:cNvCxnSpPr>
            <a:cxnSpLocks/>
          </p:cNvCxnSpPr>
          <p:nvPr/>
        </p:nvCxnSpPr>
        <p:spPr>
          <a:xfrm flipH="1">
            <a:off x="8351057" y="2460047"/>
            <a:ext cx="1" cy="54454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601571"/>
      </p:ext>
    </p:extLst>
  </p:cSld>
  <p:clrMapOvr>
    <a:masterClrMapping/>
  </p:clrMapOvr>
</p:sld>
</file>

<file path=ppt/theme/theme1.xml><?xml version="1.0" encoding="utf-8"?>
<a:theme xmlns:a="http://schemas.openxmlformats.org/drawingml/2006/main" name="UZH">
  <a:themeElements>
    <a:clrScheme name="UZH">
      <a:dk1>
        <a:srgbClr val="000000"/>
      </a:dk1>
      <a:lt1>
        <a:srgbClr val="FFFFFF"/>
      </a:lt1>
      <a:dk2>
        <a:srgbClr val="DADEE2"/>
      </a:dk2>
      <a:lt2>
        <a:srgbClr val="FEDC00"/>
      </a:lt2>
      <a:accent1>
        <a:srgbClr val="0028A5"/>
      </a:accent1>
      <a:accent2>
        <a:srgbClr val="A3ADB7"/>
      </a:accent2>
      <a:accent3>
        <a:srgbClr val="DC6027"/>
      </a:accent3>
      <a:accent4>
        <a:srgbClr val="0B82A0"/>
      </a:accent4>
      <a:accent5>
        <a:srgbClr val="2A7F60"/>
      </a:accent5>
      <a:accent6>
        <a:srgbClr val="91C34A"/>
      </a:accent6>
      <a:hlink>
        <a:srgbClr val="DC6027"/>
      </a:hlink>
      <a:folHlink>
        <a:srgbClr val="000000"/>
      </a:folHlink>
    </a:clrScheme>
    <a:fontScheme name="Office-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UZH">
        <a:dk1>
          <a:srgbClr val="000000"/>
        </a:dk1>
        <a:lt1>
          <a:srgbClr val="FFFFFF"/>
        </a:lt1>
        <a:dk2>
          <a:srgbClr val="DADEE2"/>
        </a:dk2>
        <a:lt2>
          <a:srgbClr val="FEDC00"/>
        </a:lt2>
        <a:accent1>
          <a:srgbClr val="0028A5"/>
        </a:accent1>
        <a:accent2>
          <a:srgbClr val="A3ADB7"/>
        </a:accent2>
        <a:accent3>
          <a:srgbClr val="DC6027"/>
        </a:accent3>
        <a:accent4>
          <a:srgbClr val="0B82A0"/>
        </a:accent4>
        <a:accent5>
          <a:srgbClr val="2A7F60"/>
        </a:accent5>
        <a:accent6>
          <a:srgbClr val="91C34A"/>
        </a:accent6>
        <a:hlink>
          <a:srgbClr val="DC6027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Blau 100%">
      <a:srgbClr val="0028A5"/>
    </a:custClr>
    <a:custClr name="Grau 100%">
      <a:srgbClr val="A3ADB7"/>
    </a:custClr>
    <a:custClr name="Ockerrot 100%">
      <a:srgbClr val="DC6027"/>
    </a:custClr>
    <a:custClr name="Türkis 100%">
      <a:srgbClr val="0B82A0"/>
    </a:custClr>
    <a:custClr name="Flaschengrün 100%">
      <a:srgbClr val="2A7F62"/>
    </a:custClr>
    <a:custClr name="Lindengrün 100%">
      <a:srgbClr val="91C34A"/>
    </a:custClr>
    <a:custClr name="Warmgelb 100%">
      <a:srgbClr val="FEDE00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80%">
      <a:srgbClr val="3353B7"/>
    </a:custClr>
    <a:custClr name="Grau 80%">
      <a:srgbClr val="B5BDC5"/>
    </a:custClr>
    <a:custClr name="Ockerrot 80%">
      <a:srgbClr val="E38052"/>
    </a:custClr>
    <a:custClr name="Türkis 80%">
      <a:srgbClr val="3C9FB6"/>
    </a:custClr>
    <a:custClr name="Flaschengrün 80%">
      <a:srgbClr val="569D85"/>
    </a:custClr>
    <a:custClr name="Lindengrün 80%">
      <a:srgbClr val="AAD470"/>
    </a:custClr>
    <a:custClr name="Warmgelb 80%">
      <a:srgbClr val="FBE651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60%">
      <a:srgbClr val="667EC9"/>
    </a:custClr>
    <a:custClr name="Grau 60%">
      <a:srgbClr val="C8CED4"/>
    </a:custClr>
    <a:custClr name="Ockerrot 60%">
      <a:srgbClr val="EAA07D"/>
    </a:custClr>
    <a:custClr name="Türkis 60%">
      <a:srgbClr val="6BB7C7"/>
    </a:custClr>
    <a:custClr name="Flaschengrün 60%">
      <a:srgbClr val="80B6A4"/>
    </a:custClr>
    <a:custClr name="Lindengrün 60%">
      <a:srgbClr val="BFDF94"/>
    </a:custClr>
    <a:custClr name="Warmgelb 60%">
      <a:srgbClr val="FCEC7C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40%">
      <a:srgbClr val="99A9DB"/>
    </a:custClr>
    <a:custClr name="Grau 40%">
      <a:srgbClr val="DADEE2"/>
    </a:custClr>
    <a:custClr name="Ockerrot 40%">
      <a:srgbClr val="F1BFA9"/>
    </a:custClr>
    <a:custClr name="Türkis 40%">
      <a:srgbClr val="ABCEC2"/>
    </a:custClr>
    <a:custClr name="Flaschengrün 40%">
      <a:srgbClr val="ABCEC2"/>
    </a:custClr>
    <a:custClr name="Lindengrün 40%">
      <a:srgbClr val="D5E9B7"/>
    </a:custClr>
    <a:custClr name="Warmgelb 40%">
      <a:srgbClr val="FDF3A8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20%">
      <a:srgbClr val="CCD4ED"/>
    </a:custClr>
    <a:custClr name="Grau 20%">
      <a:srgbClr val="EDEFF1"/>
    </a:custClr>
    <a:custClr name="Ockerrot 20%">
      <a:srgbClr val="F8DFD4"/>
    </a:custClr>
    <a:custClr name="Türkis 20%">
      <a:srgbClr val="CFE8EC"/>
    </a:custClr>
    <a:custClr name="Flaschengrün 20%">
      <a:srgbClr val="D5E7E1"/>
    </a:custClr>
    <a:custClr name="Lindengrün 20%">
      <a:srgbClr val="EAF4DB"/>
    </a:custClr>
    <a:custClr name="Warmgelb 20%">
      <a:srgbClr val="FEF9D3"/>
    </a:custClr>
    <a:custClr name="blank">
      <a:srgbClr val="FFFFFF"/>
    </a:custClr>
    <a:custClr name="blank">
      <a:srgbClr val="FFFFFF"/>
    </a:custClr>
    <a:custClr name="blank">
      <a:srgbClr val="FFFFFF"/>
    </a:custClr>
  </a:custClrLst>
  <a:extLst>
    <a:ext uri="{05A4C25C-085E-4340-85A3-A5531E510DB2}">
      <thm15:themeFamily xmlns:thm15="http://schemas.microsoft.com/office/thememl/2012/main" name="uzh_praesentation_informell_e.potx" id="{65ABE16A-7070-4245-ABE9-D75934EC0B3A}" vid="{013E0098-5A1A-4376-9C3C-AAAB173D56D1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80512AF-2B69-EE4A-B0F0-F7FA8172DB9E}">
  <we:reference id="e849ddb8-6bbd-4833-bd4b-59030099d63e" version="1.0.0.0" store="EXCatalog" storeType="EXCatalog"/>
  <we:alternateReferences>
    <we:reference id="WA200000113" version="1.0.0.0" store="de-CH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BBF71E1DDE2E4CBA7592250FFEC330" ma:contentTypeVersion="14" ma:contentTypeDescription="Create a new document." ma:contentTypeScope="" ma:versionID="4ae8fcdf601b350c39d52c3163de6e7d">
  <xsd:schema xmlns:xsd="http://www.w3.org/2001/XMLSchema" xmlns:xs="http://www.w3.org/2001/XMLSchema" xmlns:p="http://schemas.microsoft.com/office/2006/metadata/properties" xmlns:ns2="525a6fc0-abfe-4e11-8771-8ea76f187889" xmlns:ns3="7c779bc3-6c0e-49fe-a8a3-ec22b698d01a" targetNamespace="http://schemas.microsoft.com/office/2006/metadata/properties" ma:root="true" ma:fieldsID="64552ceb8275576c5ca07326f3d88f81" ns2:_="" ns3:_="">
    <xsd:import namespace="525a6fc0-abfe-4e11-8771-8ea76f187889"/>
    <xsd:import namespace="7c779bc3-6c0e-49fe-a8a3-ec22b698d01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5a6fc0-abfe-4e11-8771-8ea76f18788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c938953-97e4-410d-a323-cf9a87d86f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779bc3-6c0e-49fe-a8a3-ec22b698d01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5a6fc0-abfe-4e11-8771-8ea76f18788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B6EF66-066A-48BF-8BBD-9427E302EE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5a6fc0-abfe-4e11-8771-8ea76f187889"/>
    <ds:schemaRef ds:uri="7c779bc3-6c0e-49fe-a8a3-ec22b698d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354ED6-FF81-43EB-A669-C3A0A17043E3}">
  <ds:schemaRefs>
    <ds:schemaRef ds:uri="http://schemas.openxmlformats.org/package/2006/metadata/core-properties"/>
    <ds:schemaRef ds:uri="http://purl.org/dc/elements/1.1/"/>
    <ds:schemaRef ds:uri="525a6fc0-abfe-4e11-8771-8ea76f187889"/>
    <ds:schemaRef ds:uri="http://purl.org/dc/dcmitype/"/>
    <ds:schemaRef ds:uri="http://schemas.microsoft.com/office/2006/documentManagement/types"/>
    <ds:schemaRef ds:uri="http://purl.org/dc/terms/"/>
    <ds:schemaRef ds:uri="7c779bc3-6c0e-49fe-a8a3-ec22b698d01a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A5BC47C-8B95-4D90-98B7-7B17E391D6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</TotalTime>
  <Words>1237</Words>
  <Application>Microsoft Macintosh PowerPoint</Application>
  <PresentationFormat>Widescreen</PresentationFormat>
  <Paragraphs>274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ＭＳ Ｐゴシック</vt:lpstr>
      <vt:lpstr>Arial</vt:lpstr>
      <vt:lpstr>Wingdings</vt:lpstr>
      <vt:lpstr>UZH</vt:lpstr>
      <vt:lpstr>Bio 296: Microbial Bioinformatics Routine diagnostics and NGS</vt:lpstr>
      <vt:lpstr>Genotypic axis of diagnostic</vt:lpstr>
      <vt:lpstr>Samples from various customers</vt:lpstr>
      <vt:lpstr>Standardized workflow in the lab</vt:lpstr>
      <vt:lpstr>NGS in medical microbiology routine diagnostics </vt:lpstr>
      <vt:lpstr>Sample flow for WGS of isolates</vt:lpstr>
      <vt:lpstr>Sample flow for WGS of isolates</vt:lpstr>
      <vt:lpstr>WGS data analysis for isolates: IMMense</vt:lpstr>
      <vt:lpstr>Data QC</vt:lpstr>
      <vt:lpstr>Data QC</vt:lpstr>
      <vt:lpstr>Data integration</vt:lpstr>
      <vt:lpstr>Data sharing</vt:lpstr>
      <vt:lpstr>Reporting to interdisciplanary teams</vt:lpstr>
      <vt:lpstr>Standardized report</vt:lpstr>
      <vt:lpstr>WGS in pathogen identification</vt:lpstr>
      <vt:lpstr>WGS in AMR prediction</vt:lpstr>
      <vt:lpstr>WGS to solve outbreaks: Legionella pneumophila</vt:lpstr>
      <vt:lpstr>WGS in outbreaks: Corynebacterium diphtheriae 2022</vt:lpstr>
      <vt:lpstr>NGS in routine diagnostics - summary</vt:lpstr>
      <vt:lpstr>PowerPoint Presentation</vt:lpstr>
    </vt:vector>
  </TitlesOfParts>
  <Manager/>
  <Company>Universität Zürich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</dc:title>
  <dc:subject/>
  <dc:creator/>
  <cp:keywords/>
  <dc:description>Vorlage uzh_praesentationen_16:9_informell_e MSO2016 v3 11.02.2016</dc:description>
  <cp:lastModifiedBy>Tim Roloff Handschin</cp:lastModifiedBy>
  <cp:revision>45</cp:revision>
  <dcterms:created xsi:type="dcterms:W3CDTF">2010-02-24T10:08:32Z</dcterms:created>
  <dcterms:modified xsi:type="dcterms:W3CDTF">2025-03-13T08:03:39Z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700</vt:r8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MediaServiceImageTags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ntentTypeId">
    <vt:lpwstr>0x010100BDBBF71E1DDE2E4CBA7592250FFEC330</vt:lpwstr>
  </property>
</Properties>
</file>